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y="5143500" cx="9144000"/>
  <p:notesSz cx="6858000" cy="9144000"/>
  <p:embeddedFontLst>
    <p:embeddedFont>
      <p:font typeface="Bitter Black"/>
      <p:bold r:id="rId50"/>
      <p:boldItalic r:id="rId51"/>
    </p:embeddedFont>
    <p:embeddedFont>
      <p:font typeface="Amatic SC"/>
      <p:regular r:id="rId52"/>
      <p:bold r:id="rId53"/>
    </p:embeddedFont>
    <p:embeddedFont>
      <p:font typeface="Fredericka the Great"/>
      <p:regular r:id="rId54"/>
    </p:embeddedFont>
    <p:embeddedFont>
      <p:font typeface="Bitter"/>
      <p:regular r:id="rId55"/>
      <p:bold r:id="rId56"/>
      <p:italic r:id="rId57"/>
      <p:boldItalic r:id="rId58"/>
    </p:embeddedFont>
    <p:embeddedFont>
      <p:font typeface="Bitter Medium"/>
      <p:regular r:id="rId59"/>
      <p:bold r:id="rId60"/>
      <p:italic r:id="rId61"/>
      <p:boldItalic r:id="rId62"/>
    </p:embeddedFont>
    <p:embeddedFont>
      <p:font typeface="Bitter ExtraBold"/>
      <p:bold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3F44403-5A1B-4EED-9CE2-CB7B306263A1}">
  <a:tblStyle styleId="{D3F44403-5A1B-4EED-9CE2-CB7B306263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BitterMedium-boldItalic.fntdata"/><Relationship Id="rId61" Type="http://schemas.openxmlformats.org/officeDocument/2006/relationships/font" Target="fonts/BitterMedium-italic.fntdata"/><Relationship Id="rId20" Type="http://schemas.openxmlformats.org/officeDocument/2006/relationships/slide" Target="slides/slide14.xml"/><Relationship Id="rId64" Type="http://schemas.openxmlformats.org/officeDocument/2006/relationships/font" Target="fonts/BitterExtraBold-boldItalic.fntdata"/><Relationship Id="rId63" Type="http://schemas.openxmlformats.org/officeDocument/2006/relationships/font" Target="fonts/BitterExtraBold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BitterMedium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BitterBlack-boldItalic.fntdata"/><Relationship Id="rId50" Type="http://schemas.openxmlformats.org/officeDocument/2006/relationships/font" Target="fonts/BitterBlack-bold.fntdata"/><Relationship Id="rId53" Type="http://schemas.openxmlformats.org/officeDocument/2006/relationships/font" Target="fonts/AmaticSC-bold.fntdata"/><Relationship Id="rId52" Type="http://schemas.openxmlformats.org/officeDocument/2006/relationships/font" Target="fonts/AmaticSC-regular.fntdata"/><Relationship Id="rId11" Type="http://schemas.openxmlformats.org/officeDocument/2006/relationships/slide" Target="slides/slide5.xml"/><Relationship Id="rId55" Type="http://schemas.openxmlformats.org/officeDocument/2006/relationships/font" Target="fonts/Bitter-regular.fntdata"/><Relationship Id="rId10" Type="http://schemas.openxmlformats.org/officeDocument/2006/relationships/slide" Target="slides/slide4.xml"/><Relationship Id="rId54" Type="http://schemas.openxmlformats.org/officeDocument/2006/relationships/font" Target="fonts/FrederickatheGreat-regular.fntdata"/><Relationship Id="rId13" Type="http://schemas.openxmlformats.org/officeDocument/2006/relationships/slide" Target="slides/slide7.xml"/><Relationship Id="rId57" Type="http://schemas.openxmlformats.org/officeDocument/2006/relationships/font" Target="fonts/Bitter-italic.fntdata"/><Relationship Id="rId12" Type="http://schemas.openxmlformats.org/officeDocument/2006/relationships/slide" Target="slides/slide6.xml"/><Relationship Id="rId56" Type="http://schemas.openxmlformats.org/officeDocument/2006/relationships/font" Target="fonts/Bitter-bold.fntdata"/><Relationship Id="rId15" Type="http://schemas.openxmlformats.org/officeDocument/2006/relationships/slide" Target="slides/slide9.xml"/><Relationship Id="rId59" Type="http://schemas.openxmlformats.org/officeDocument/2006/relationships/font" Target="fonts/BitterMedium-regular.fntdata"/><Relationship Id="rId14" Type="http://schemas.openxmlformats.org/officeDocument/2006/relationships/slide" Target="slides/slide8.xml"/><Relationship Id="rId58" Type="http://schemas.openxmlformats.org/officeDocument/2006/relationships/font" Target="fonts/Bitter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3.png>
</file>

<file path=ppt/media/image2.png>
</file>

<file path=ppt/media/image25.jp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3.png>
</file>

<file path=ppt/media/image34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gif>
</file>

<file path=ppt/media/image7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github.com/silviosnjr/BibliotecaStart/tree/Aula-25-RCO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alura.com.br/artigos/o-que-e-reset-css" TargetMode="External"/><Relationship Id="rId3" Type="http://schemas.openxmlformats.org/officeDocument/2006/relationships/hyperlink" Target="https://meyerweb.com/eric/tools/css/reset/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eyerweb.com/eric/tools/css/reset/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igma.com/file/KzKSHdH3IipUMuZ4rQAjwk/BibliotecaStart?type=design&amp;node-id=37%3A94&amp;t=RZNCyuIFtFLXo0u3-1" TargetMode="External"/><Relationship Id="rId3" Type="http://schemas.openxmlformats.org/officeDocument/2006/relationships/hyperlink" Target="https://github.com/silviosnjr/BibliotecaStartReferencia/raw/main/imagens%20do%20projeto.zip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alura.com.br/apostila-html-css-javascript/09CA-semantica-em-primeiro-lugar" TargetMode="Externa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alura.com.br/apostila-html-css-javascript/10CA-treinando-display-e-nomenclatura-de-classes" TargetMode="Externa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bit.ly/AvaliacaoReuniaoGE" TargetMode="External"/><Relationship Id="rId3" Type="http://schemas.openxmlformats.org/officeDocument/2006/relationships/hyperlink" Target="https://forms.gle/uUTAYmnWNULHJfj67" TargetMode="Externa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rive.google.com/file/d/1BlyhcKmRAem0UU5u1SveK3UOGNvVxpLP/view?usp=sharing" TargetMode="External"/><Relationship Id="rId3" Type="http://schemas.openxmlformats.org/officeDocument/2006/relationships/hyperlink" Target="http://enem.inep.gov.br/participante" TargetMode="External"/><Relationship Id="rId4" Type="http://schemas.openxmlformats.org/officeDocument/2006/relationships/hyperlink" Target="https://www.in.gov.br/en/web/dou/-/edital-n-30-de-5-de-maio-de-2023-481632388" TargetMode="External"/><Relationship Id="rId5" Type="http://schemas.openxmlformats.org/officeDocument/2006/relationships/hyperlink" Target="https://www.gov.br/inep/pt-br/assuntos/noticias/enem/inscricoes-do-enem-2023-abertas" TargetMode="Externa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bit.ly/AvaliacaoReuniaoGE" TargetMode="External"/><Relationship Id="rId3" Type="http://schemas.openxmlformats.org/officeDocument/2006/relationships/hyperlink" Target="https://forms.gle/uUTAYmnWNULHJfj67" TargetMode="Externa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ursos.alura.com.br/course/html-css-responsividade-com-mobile-first/task/127494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e3b4d1ba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e3b4d1ba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e37c48ecf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e37c48ecf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resultado da atividade </a:t>
            </a:r>
            <a:r>
              <a:rPr lang="pt-BR"/>
              <a:t>assíncrona</a:t>
            </a:r>
            <a:r>
              <a:rPr lang="pt-BR"/>
              <a:t> é um arquivo index.html.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Para saber mais sobre a estrutura de uma página HTML consulte o artigo: https://www.alura.com.br/apostila-html-css-javascript/03CA-a-spec-html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e39fbe558d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e39fbe558d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tag meta transmitem informações aos navegadores e aos mecanismos de buscas.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e37c48ecf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e37c48ecf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Também foi criado um arquivo de </a:t>
            </a:r>
            <a:r>
              <a:rPr lang="pt-BR"/>
              <a:t>estilo:</a:t>
            </a:r>
            <a:r>
              <a:rPr lang="pt-BR"/>
              <a:t> styles.css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Peça nesse momento para que os cursistas abra o Visual Studio Code com esse projeto.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e37c48ecf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e37c48ecf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conteúdo obtido da reunião 2 e momento assíncrono, compõe o que está planejado no RCO como aula n.º 25. O código fonte é o que está na branch do github: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https://github.com/silviosnjr/BibliotecaStart/tree/Aula-25-RCO</a:t>
            </a:r>
            <a:r>
              <a:rPr lang="pt-BR"/>
              <a:t>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e37c48ecf1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e37c48ecf1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1e2e59b0e5c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1e2e59b0e5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O reset é uma certeza de que nenhuma propriedade de estilização padrão do navegador irá interferir no layout de nossa página.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Artigo </a:t>
            </a:r>
            <a:r>
              <a:rPr lang="pt-BR" sz="1400">
                <a:solidFill>
                  <a:schemeClr val="dk1"/>
                </a:solidFill>
              </a:rPr>
              <a:t>sobre o reset CSS </a:t>
            </a:r>
            <a:r>
              <a:rPr lang="pt-BR" sz="1400" u="sng">
                <a:solidFill>
                  <a:schemeClr val="hlink"/>
                </a:solidFill>
                <a:hlinkClick r:id="rId2"/>
              </a:rPr>
              <a:t>https://www.alura.com.br/artigos/o-que-e-reset-css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>
                <a:solidFill>
                  <a:schemeClr val="dk1"/>
                </a:solidFill>
              </a:rPr>
              <a:t>Código de reset para o CSS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https://meyerweb.com/eric/tools/css/reset/</a:t>
            </a:r>
            <a:endParaRPr sz="14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e37c48ecf1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1e37c48ecf1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É importante nesse momento obter o código de reset CSS, abrir o Visual Studio Code, criar o arquivo de reset.css e inserir o código.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Na sequência mostrar a página no navegador. Não terá resultado nenhum: “Pergunte aos cursistas se eles sabem porque não houve mudança na página”.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>
                <a:solidFill>
                  <a:schemeClr val="dk1"/>
                </a:solidFill>
              </a:rPr>
              <a:t>Mostre que para dar resultado, devemos relacionar </a:t>
            </a:r>
            <a:r>
              <a:rPr lang="pt-BR" sz="1400">
                <a:solidFill>
                  <a:schemeClr val="dk1"/>
                </a:solidFill>
              </a:rPr>
              <a:t>os dois arquivos index com o CSS, insira no index o &lt;link rel="stylesheet" href="reset.css"&gt; e veja o resultado.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Código de reset para o CSS </a:t>
            </a:r>
            <a:r>
              <a:rPr lang="pt-BR" sz="1400" u="sng">
                <a:solidFill>
                  <a:schemeClr val="hlink"/>
                </a:solidFill>
                <a:hlinkClick r:id="rId2"/>
              </a:rPr>
              <a:t>https://meyerweb.com/eric/tools/css/reset/</a:t>
            </a:r>
            <a:endParaRPr sz="14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e37c48ecf1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e37c48ecf1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Agora é a vez do cursista pôr a mão na massa.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Peça para um </a:t>
            </a:r>
            <a:r>
              <a:rPr lang="pt-BR" sz="1400"/>
              <a:t>cursista</a:t>
            </a:r>
            <a:r>
              <a:rPr lang="pt-BR" sz="1400"/>
              <a:t> apresentar o que foi feito.</a:t>
            </a:r>
            <a:endParaRPr sz="14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1e37c48ecf1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1e37c48ecf1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1e37c48ecf1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1e37c48ecf1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Momento de apresentar o protótipo em sua versão para smartphone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u="sng">
                <a:solidFill>
                  <a:schemeClr val="hlink"/>
                </a:solidFill>
                <a:hlinkClick r:id="rId2"/>
              </a:rPr>
              <a:t>https://www.figma.com/file/KzKSHdH3IipUMuZ4rQAjwk/BibliotecaStart?type=design&amp;node-id=37%3A94&amp;t=RZNCyuIFtFLXo0u3-1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Representa</a:t>
            </a:r>
            <a:r>
              <a:rPr lang="pt-BR" sz="1400"/>
              <a:t> visualmente o que iremos desenvolver no header.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Imagens do projeto: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https://github.com/silviosnjr/BibliotecaStartReferencia/raw/main/imagens%20do%20projeto.zip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fb3e5ddb2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fb3e5ddb2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e37c48ecf1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1e37c48ecf1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Nossa maior preocupação com desenvolvimento de páginas deve ser conseguir representar tudo com </a:t>
            </a:r>
            <a:r>
              <a:rPr b="1" lang="pt-BR" sz="1400"/>
              <a:t>tags que condizem com o seu conteúdo</a:t>
            </a:r>
            <a:r>
              <a:rPr lang="pt-BR" sz="1400"/>
              <a:t>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As tags não </a:t>
            </a:r>
            <a:r>
              <a:rPr lang="pt-BR" sz="1400"/>
              <a:t>semânticas como a div é utilizada para divisão de blocos e a span para marcação de texto foram criadas para facilitar a estilização CSS.</a:t>
            </a:r>
            <a:r>
              <a:rPr lang="pt-BR" sz="1400"/>
              <a:t>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/>
              <a:t>Antes da versão 5 do HTML era comum usar tags não semânticas como a div para criar um header ou uma section.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Para saber mais sobre tags semânticas: </a:t>
            </a:r>
            <a:r>
              <a:rPr lang="pt-BR" sz="1400" u="sng">
                <a:solidFill>
                  <a:schemeClr val="hlink"/>
                </a:solidFill>
                <a:hlinkClick r:id="rId2"/>
              </a:rPr>
              <a:t>https://www.alura.com.br/apostila-html-css-javascript/09CA-semantica-em-primeiro-lugar</a:t>
            </a:r>
            <a:r>
              <a:rPr lang="pt-BR" sz="1400"/>
              <a:t> </a:t>
            </a:r>
            <a:endParaRPr sz="140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e37c48ecf1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e37c48ecf1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e37c48ecf1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1e37c48ecf1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Criar o header no Visual Studio Code, explicando as tags.</a:t>
            </a:r>
            <a:endParaRPr sz="130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1e37c48ecf1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1e37c48ecf1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10 min</a:t>
            </a:r>
            <a:r>
              <a:rPr lang="pt-BR" sz="1300"/>
              <a:t> para mão na massa, individualmente.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t-BR" sz="1300"/>
              <a:t>Forneça o drive com as imagens do nosso protótipo.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t-BR" sz="1300"/>
              <a:t>Compartilhe a tela com o código do header.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Escolha um cursista para apresentar o código e outro para mostrar como está sendo apresentado no navegador.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O que for apresentado no navegador ainda não é o ideal, pois precisamos criar o CSS.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300"/>
              <a:t>Observação: O cursista poderá apresentar, de maneira voluntária, seu código e a página no momento “para concluir”.</a:t>
            </a:r>
            <a:endParaRPr i="1" sz="130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e37c48ecf1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e37c48ecf1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5 minutos de demonstração.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10 minutos de mão na massa.</a:t>
            </a:r>
            <a:endParaRPr sz="120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1e39fbe558d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1e39fbe558d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</a:rPr>
              <a:t>Formador(a) no visual studio code insira as propriedades CSS acima em seu respectivo arquivo.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e37c48ecf1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e37c48ecf1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2min. Formador(a) abra o seu Visual Studio Code, vamos criar o arquivo header.css e inserir as propriedades de </a:t>
            </a:r>
            <a:r>
              <a:rPr lang="pt-BR" sz="1300"/>
              <a:t>estilo</a:t>
            </a:r>
            <a:r>
              <a:rPr lang="pt-BR" sz="1300"/>
              <a:t> CSS referente ao menu </a:t>
            </a:r>
            <a:r>
              <a:rPr lang="pt-BR" sz="1300"/>
              <a:t>hambúrguer. Na sequência no arquivo styles.css vamos fazer o import.</a:t>
            </a:r>
            <a:endParaRPr sz="130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e37c48ecf1_0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e37c48ecf1_0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3min. Durante todo o desenvolvimento do projeto, vamos salvar algumas propriedades CSS (geralmente cor) em variáveis. Mostre como criar uma variável global, dentro do seletor root.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E para utilizar </a:t>
            </a:r>
            <a:r>
              <a:rPr lang="pt-BR" sz="1300"/>
              <a:t>existe</a:t>
            </a:r>
            <a:r>
              <a:rPr lang="pt-BR" sz="1300"/>
              <a:t> uma sintaxe específica </a:t>
            </a:r>
            <a:r>
              <a:rPr b="1" lang="pt-BR" sz="1300">
                <a:latin typeface="Courier New"/>
                <a:ea typeface="Courier New"/>
                <a:cs typeface="Courier New"/>
                <a:sym typeface="Courier New"/>
              </a:rPr>
              <a:t>var(--cor-de-fundo).</a:t>
            </a:r>
            <a:endParaRPr b="1"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</a:rPr>
              <a:t>Nomenclatura CSS: </a:t>
            </a:r>
            <a:r>
              <a:rPr lang="pt-BR" sz="1300" u="sng">
                <a:solidFill>
                  <a:schemeClr val="hlink"/>
                </a:solidFill>
                <a:hlinkClick r:id="rId2"/>
              </a:rPr>
              <a:t>https://www.alura.com.br/apostila-html-css-javascript/10CA-treinando-display-e-nomenclatura-de-classes</a:t>
            </a:r>
            <a:r>
              <a:rPr lang="pt-BR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</a:rPr>
              <a:t>BEM usa um conceito de bloco__elemento--modificador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1e37c48ecf1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1e37c48ecf1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</a:rPr>
              <a:t>10min. </a:t>
            </a:r>
            <a:r>
              <a:rPr lang="pt-BR" sz="1300">
                <a:solidFill>
                  <a:schemeClr val="dk1"/>
                </a:solidFill>
              </a:rPr>
              <a:t>Formador(a), após explicação e demonstração no VSCode sobre o CSS do menu hambúrguer e o import peça aos cursistas por a mão na massa, individualmente.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1e37c48ecf1_0_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1e37c48ecf1_0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chemeClr val="dk1"/>
                </a:solidFill>
              </a:rPr>
              <a:t>5 minutos de demonstração.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chemeClr val="dk1"/>
                </a:solidFill>
              </a:rPr>
              <a:t>10 minutos de mão na massa.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e318cb7e8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e318cb7e8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1e37c48ecf1_0_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1e37c48ecf1_0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3 min. para explicar sobre a propriedade css flexbox.</a:t>
            </a:r>
            <a:endParaRPr sz="130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1e37c48ecf1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1e37c48ecf1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5min. Formador(a) no VSCode abra o header.css e programe os blocos de declaração CSS que contém as propriedades flexbox. Salve e mostre o resultado da programação abrindo o index.html no navegador e no devtools (F12) escolha device toolbar e </a:t>
            </a:r>
            <a:r>
              <a:rPr lang="pt-BR" sz="1300"/>
              <a:t>dimensione</a:t>
            </a:r>
            <a:r>
              <a:rPr lang="pt-BR" sz="1300"/>
              <a:t> a tela para um iPhone 12 PRO.</a:t>
            </a:r>
            <a:endParaRPr sz="130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1e39fbe558d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1e39fbe558d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1e39fbe558d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1e39fbe558d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1e39fbe558d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1e39fbe558d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A unidade de medida em é relativa, depende do contexto dos elementos inseridos na página e seus tamanhos.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1e39fbe558d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1e39fbe558d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A unidade de medida em é relativa, depende do contexto dos elementos inseridos na página e seus tamanhos.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1e37c48ecf1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1e37c48ecf1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2min. Formador(a), após explicação e demonstração no VSCode sobre as propriedades flexbox, mostre o resultado final no navegador e </a:t>
            </a:r>
            <a:r>
              <a:rPr b="1" lang="pt-BR" sz="1300"/>
              <a:t>peça para seus cursistas fazerem o mão da massa de modo assíncrono e que tragam pronto na próxima reunião.</a:t>
            </a:r>
            <a:endParaRPr b="1" sz="130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1e37c48ecf1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1e37c48ecf1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4 minutos para um cursista compartilhar o código e o resultado no navegador.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2 minutos para o formulário de avaliação.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20a4b4f8c1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20a4b4f8c1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Escolha pelo menos um cursista para apresentar o código feito durante esse encontro.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Lembre-se que todos os encontros os cursistas devem fazer o upload do projeto no GitHub.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1e39fbe558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1e39fbe55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Formadora(a), lembre </a:t>
            </a:r>
            <a:r>
              <a:rPr lang="pt-BR" sz="1400"/>
              <a:t>aos seus</a:t>
            </a:r>
            <a:r>
              <a:rPr lang="pt-BR" sz="1400"/>
              <a:t> cursistas sobre as atividades avaliativas, os prazos de entrega.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Peça para irem pensando sobre as informações necessárias para a elaboração.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De modo assíncrono, iniciar a elaboração do documento.</a:t>
            </a:r>
            <a:endParaRPr sz="14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e2e45851f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e2e45851f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início da nossa jornada será desenvolvendo uma página web primeiramente em sua versão mobile, ou seja, para smartphone. Começar o desenvolvimento pela tela menor é a metodologia de desenvolvimento que chamamos de mobile-first, ou seja, o </a:t>
            </a:r>
            <a:r>
              <a:rPr lang="pt-BR"/>
              <a:t>smartphone primeiro.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É importante que o estudante esteja ciente que </a:t>
            </a:r>
            <a:r>
              <a:rPr lang="pt-BR"/>
              <a:t>essa</a:t>
            </a:r>
            <a:r>
              <a:rPr lang="pt-BR"/>
              <a:t> técnica é utilizada para priorização, pois existem </a:t>
            </a:r>
            <a:r>
              <a:rPr lang="pt-BR"/>
              <a:t>algumas</a:t>
            </a:r>
            <a:r>
              <a:rPr lang="pt-BR"/>
              <a:t> vantagens: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1) Os </a:t>
            </a:r>
            <a:r>
              <a:rPr b="1" lang="pt-BR"/>
              <a:t>acessos de dispositivos móveis </a:t>
            </a:r>
            <a:r>
              <a:rPr b="1" lang="pt-BR"/>
              <a:t>são a</a:t>
            </a:r>
            <a:r>
              <a:rPr b="1" lang="pt-BR"/>
              <a:t> grande maioria no cenário atual</a:t>
            </a:r>
            <a:r>
              <a:rPr lang="pt-BR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2) Desde 2012 </a:t>
            </a:r>
            <a:r>
              <a:rPr b="1" lang="pt-BR"/>
              <a:t>vende-se mais smartphone</a:t>
            </a:r>
            <a:r>
              <a:rPr lang="pt-BR"/>
              <a:t> do que computador.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2) É </a:t>
            </a:r>
            <a:r>
              <a:rPr lang="pt-BR"/>
              <a:t>uma </a:t>
            </a:r>
            <a:r>
              <a:rPr b="1" lang="pt-BR"/>
              <a:t>exigência de mercado</a:t>
            </a:r>
            <a:r>
              <a:rPr lang="pt-BR"/>
              <a:t>, o site que tem </a:t>
            </a:r>
            <a:r>
              <a:rPr lang="pt-BR"/>
              <a:t>a primeira</a:t>
            </a:r>
            <a:r>
              <a:rPr lang="pt-BR"/>
              <a:t> condição de carregamento uma versão que responde </a:t>
            </a:r>
            <a:r>
              <a:rPr lang="pt-BR"/>
              <a:t>às telas</a:t>
            </a:r>
            <a:r>
              <a:rPr lang="pt-BR"/>
              <a:t> para smartphone, tem vantagens em buscadores da internet.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3) Priorizar a </a:t>
            </a:r>
            <a:r>
              <a:rPr b="1" lang="pt-BR"/>
              <a:t>experiência do usuário </a:t>
            </a:r>
            <a:r>
              <a:rPr lang="pt-BR"/>
              <a:t>já que a sua grande maioria utiliza smartphone no </a:t>
            </a:r>
            <a:r>
              <a:rPr lang="pt-BR"/>
              <a:t>dia a dia.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4) É um processo de desenvolvimento em etapas, em </a:t>
            </a:r>
            <a:r>
              <a:rPr lang="pt-BR"/>
              <a:t>que a primeira</a:t>
            </a:r>
            <a:r>
              <a:rPr lang="pt-BR"/>
              <a:t> versão “mobile” é um entregável.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Um momento do cursista compartilhar sua ideia sobre o assunto. Ele pode não concordar e achar que o desenvolvimento inicial pensado em desktop é mais vantajoso.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Problematize: Pergunte, porque não priorizar as telas maiores que possibilita passar maiores informações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1e270dc4e6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1e270dc4e6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Formador, peça aos cursistas que deixem suas opiniões relacionadas à reunião no Formulário do contribua conosco. Enfatize a importância dessa ação para a melhoria do trabalho do 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Link do formulário com encurtador: </a:t>
            </a:r>
            <a:r>
              <a:rPr lang="pt-BR" u="sng">
                <a:solidFill>
                  <a:schemeClr val="hlink"/>
                </a:solidFill>
                <a:hlinkClick r:id="rId2"/>
              </a:rPr>
              <a:t>https://bit.ly/AvaliacaoReuniaoGE</a:t>
            </a:r>
            <a:r>
              <a:rPr lang="pt-BR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Sem encurtador: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https://forms.gle/uUTAYmnWNULHJfj67</a:t>
            </a:r>
            <a:r>
              <a:rPr lang="pt-BR"/>
              <a:t> 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2502cfa725d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2502cfa725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Formador, busque incentivar seus cursistas a estimularem a inscrição dos estudantes no Enem 2023. Apresente os benefícios desta avaliação, que envolve acesso à universidade pública e financiamento ou bolsas de estudos nas universidades particulares.</a:t>
            </a:r>
            <a:br>
              <a:rPr lang="pt-BR">
                <a:solidFill>
                  <a:schemeClr val="dk1"/>
                </a:solidFill>
              </a:rPr>
            </a:br>
            <a:r>
              <a:rPr lang="pt-BR">
                <a:solidFill>
                  <a:schemeClr val="dk1"/>
                </a:solidFill>
              </a:rPr>
              <a:t>As inscrições podem ser realizadas até o dia 16 de junho no Portal do Participante.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Para a inscrição, o participante precisa ter em mãos o número do CPF, dados pessoais, endereço, e-mail e número de telefone válidos.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Formador, compartilhe com seus cursistas o tutorial para a inscrição no Enem: </a:t>
            </a:r>
            <a:r>
              <a:rPr lang="pt-BR" u="sng">
                <a:solidFill>
                  <a:schemeClr val="hlink"/>
                </a:solidFill>
                <a:hlinkClick r:id="rId2"/>
              </a:rPr>
              <a:t>https://drive.google.com/file/d/1BlyhcKmRAem0UU5u1SveK3UOGNvVxpLP/view?usp=sharing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Os programas de governo Sisu, Fies e ProUni são iniciativas do Ministério da Educação (MEC) que visam democratizar o acesso ao Ensino Superior.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Sisu - Sistema de Seleção Única (para universidades públicas)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Fies - Fundo de Financiamento Estudantil (financia cursos superiores que não são gratuitos)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ProUni - Programa Universidade para Todos (oferta de bolsas de estudos - integrais ou parciais - em instituições particulares de educação superior)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Para saber mais: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Enem - Página do Participante: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http://enem.inep.gov.br/participante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Enem - Edital nº 30, de 5 de maio de 2023: </a:t>
            </a:r>
            <a:r>
              <a:rPr lang="pt-BR" u="sng">
                <a:solidFill>
                  <a:schemeClr val="hlink"/>
                </a:solidFill>
                <a:hlinkClick r:id="rId4"/>
              </a:rPr>
              <a:t>https://www.in.gov.br/en/web/dou/-/edital-n-30-de-5-de-maio-de-2023-481632388</a:t>
            </a:r>
            <a:r>
              <a:rPr lang="pt-B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Informações gerais sobre o ENEM 2023: </a:t>
            </a:r>
            <a:r>
              <a:rPr lang="pt-BR" u="sng">
                <a:solidFill>
                  <a:schemeClr val="hlink"/>
                </a:solidFill>
                <a:hlinkClick r:id="rId5"/>
              </a:rPr>
              <a:t>https://www.gov.br/inep/pt-br/assuntos/noticias/enem/inscricoes-do-enem-2023-abertas</a:t>
            </a:r>
            <a:r>
              <a:rPr lang="pt-B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1e3b87fee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1e3b87fee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Formador, peça aos cursistas que deixem suas opiniões relacionadas à reunião no Formulário do contribua conosco. Enfatize a importância dessa ação para a melhoria do trabalho do 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Link do formulário com encurtador: </a:t>
            </a:r>
            <a:r>
              <a:rPr lang="pt-BR" u="sng">
                <a:solidFill>
                  <a:schemeClr val="hlink"/>
                </a:solidFill>
                <a:hlinkClick r:id="rId2"/>
              </a:rPr>
              <a:t>https://bit.ly/AvaliacaoReuniaoGE</a:t>
            </a:r>
            <a:r>
              <a:rPr lang="pt-BR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Sem encurtador: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https://forms.gle/uUTAYmnWNULHJfj67</a:t>
            </a:r>
            <a:r>
              <a:rPr lang="pt-BR"/>
              <a:t> 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1fb3e5ddb21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1fb3e5ddb21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e39fbe558d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e39fbe558d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5 a </a:t>
            </a:r>
            <a:r>
              <a:rPr b="1" lang="pt-BR">
                <a:solidFill>
                  <a:schemeClr val="dk1"/>
                </a:solidFill>
              </a:rPr>
              <a:t>10min. </a:t>
            </a:r>
            <a:r>
              <a:rPr lang="pt-BR">
                <a:solidFill>
                  <a:schemeClr val="dk1"/>
                </a:solidFill>
              </a:rPr>
              <a:t>Esse tempo é destinado a compreender as dificuldades dos estudantes para direcionarmos melhor nossos conteúdos, suprindo a demanda trazida pelos professores.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Toda semana teria um cursista apresentando no Acolhimento.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pt-BR">
                <a:solidFill>
                  <a:schemeClr val="dk1"/>
                </a:solidFill>
              </a:rPr>
              <a:t>Pode ser uma atividade desplugada (que os cursistas costumam compartilhar em WhatsApp).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pt-BR">
                <a:solidFill>
                  <a:schemeClr val="dk1"/>
                </a:solidFill>
              </a:rPr>
              <a:t>Um conteúdo/metodologia de um colega.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pt-BR">
                <a:solidFill>
                  <a:schemeClr val="dk1"/>
                </a:solidFill>
              </a:rPr>
              <a:t>Aquela aula que foi um sucesso, que deu certo, os alunos compreenderam.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pt-BR">
                <a:solidFill>
                  <a:schemeClr val="dk1"/>
                </a:solidFill>
              </a:rPr>
              <a:t>Exemplos bons possíveis de serem replicados.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São 5 minutinhos, não precisa de preparar material como slides, deixe isso combinado para o próximo encontro.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e37c48ecf1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e37c48ecf1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e2e59b0e5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e2e59b0e5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Formador, </a:t>
            </a:r>
            <a:r>
              <a:rPr lang="pt-BR">
                <a:solidFill>
                  <a:schemeClr val="dk1"/>
                </a:solidFill>
              </a:rPr>
              <a:t>estamos em nossa 4º reunião que deve ser aplicado no período de 12/06 a 16/06.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Iremos atender ao planejado no RCO como Aulas 26 e 27.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e37c48ec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e37c48ec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 encontro anterior (pulando o nivelamento tecnológico) foi apresentado o conceito principal do curso “responsividade” e a metodologia de desenvolvimento “mobile-first” além de todas as plataformas que iremos utilizar com </a:t>
            </a:r>
            <a:r>
              <a:rPr lang="pt-BR"/>
              <a:t>frequência</a:t>
            </a:r>
            <a:r>
              <a:rPr lang="pt-BR"/>
              <a:t> durante a jornada.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e37c48ecf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e37c48ecf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No encontro anterior (pulando o nivelamento tecnológico) como atividade assíncrona foi solicitado iniciar o curso “HTML e CSS responsividade com mobile first” fazer até (inclusive) a atividade 07 (vídeo </a:t>
            </a:r>
            <a:r>
              <a:rPr lang="pt-BR" u="sng">
                <a:solidFill>
                  <a:schemeClr val="hlink"/>
                </a:solidFill>
                <a:hlinkClick r:id="rId2"/>
              </a:rPr>
              <a:t>https://cursos.alura.com.br/course/html-css-responsividade-com-mobile-first/task/127494</a:t>
            </a:r>
            <a:r>
              <a:rPr lang="pt-BR"/>
              <a:t>)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g"/><Relationship Id="rId3" Type="http://schemas.openxmlformats.org/officeDocument/2006/relationships/image" Target="../media/image3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446900" y="1291025"/>
            <a:ext cx="6250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ericka the Great"/>
              <a:buNone/>
              <a:defRPr sz="3200">
                <a:latin typeface="Fredericka the Great"/>
                <a:ea typeface="Fredericka the Great"/>
                <a:cs typeface="Fredericka the Great"/>
                <a:sym typeface="Fredericka the Grea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itter"/>
              <a:buNone/>
              <a:defRPr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 amt="49000"/>
          </a:blip>
          <a:srcRect b="0" l="0" r="0" t="0"/>
          <a:stretch/>
        </p:blipFill>
        <p:spPr>
          <a:xfrm>
            <a:off x="7131888" y="208000"/>
            <a:ext cx="1767200" cy="53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 amt="40000"/>
          </a:blip>
          <a:srcRect b="0" l="0" r="0" t="0"/>
          <a:stretch/>
        </p:blipFill>
        <p:spPr>
          <a:xfrm>
            <a:off x="6884857" y="47123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4">
            <a:alphaModFix amt="40000"/>
          </a:blip>
          <a:srcRect b="0" l="0" r="0" t="0"/>
          <a:stretch/>
        </p:blipFill>
        <p:spPr>
          <a:xfrm>
            <a:off x="7823359" y="46579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Google Shape;15;p2"/>
          <p:cNvCxnSpPr>
            <a:endCxn id="16" idx="1"/>
          </p:cNvCxnSpPr>
          <p:nvPr/>
        </p:nvCxnSpPr>
        <p:spPr>
          <a:xfrm>
            <a:off x="700" y="4836500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2"/>
          <p:cNvSpPr txBox="1"/>
          <p:nvPr/>
        </p:nvSpPr>
        <p:spPr>
          <a:xfrm>
            <a:off x="388000" y="4642400"/>
            <a:ext cx="407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Trilha de Programação I</a:t>
            </a:r>
            <a:endParaRPr b="1" i="0" sz="1400" u="none" cap="none" strike="noStrike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erior esquerdo 1 1">
  <p:cSld name="TITLE_1_3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1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5447976" y="4636163"/>
            <a:ext cx="1436873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1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6884857" y="46361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1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7823359" y="45817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" name="Google Shape;76;p11"/>
          <p:cNvCxnSpPr>
            <a:endCxn id="77" idx="1"/>
          </p:cNvCxnSpPr>
          <p:nvPr/>
        </p:nvCxnSpPr>
        <p:spPr>
          <a:xfrm>
            <a:off x="700" y="4836500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" name="Google Shape;77;p11"/>
          <p:cNvSpPr txBox="1"/>
          <p:nvPr/>
        </p:nvSpPr>
        <p:spPr>
          <a:xfrm>
            <a:off x="388000" y="4642400"/>
            <a:ext cx="330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Pensamento Computacional - EF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>
  <p:cSld name="Slide de Título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&#10;&#10;Descrição gerada automaticamente" id="79" name="Google Shape;7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tipo&#10;&#10;Descrição gerada automaticamente" id="80" name="Google Shape;8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976" y="208137"/>
            <a:ext cx="1272669" cy="488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ctrTitle"/>
          </p:nvPr>
        </p:nvSpPr>
        <p:spPr>
          <a:xfrm>
            <a:off x="1446900" y="1291025"/>
            <a:ext cx="6250200" cy="12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ericka the Great"/>
              <a:buNone/>
              <a:defRPr sz="3200">
                <a:latin typeface="Fredericka the Great"/>
                <a:ea typeface="Fredericka the Great"/>
                <a:cs typeface="Fredericka the Great"/>
                <a:sym typeface="Fredericka the Great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itter"/>
              <a:buNone/>
              <a:defRPr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88" name="Google Shape;88;p14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7131888" y="208000"/>
            <a:ext cx="1767200" cy="53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4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6884857" y="47123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7823359" y="46579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1" name="Google Shape;91;p14"/>
          <p:cNvCxnSpPr>
            <a:endCxn id="92" idx="1"/>
          </p:cNvCxnSpPr>
          <p:nvPr/>
        </p:nvCxnSpPr>
        <p:spPr>
          <a:xfrm>
            <a:off x="700" y="4921925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4"/>
          <p:cNvSpPr txBox="1"/>
          <p:nvPr/>
        </p:nvSpPr>
        <p:spPr>
          <a:xfrm>
            <a:off x="388000" y="4727825"/>
            <a:ext cx="305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Pensamento Computacional - EF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">
  <p:cSld name="TITLE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type="ctrTitle"/>
          </p:nvPr>
        </p:nvSpPr>
        <p:spPr>
          <a:xfrm>
            <a:off x="1446900" y="1291025"/>
            <a:ext cx="6250200" cy="12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ericka the Great"/>
              <a:buNone/>
              <a:defRPr sz="3200">
                <a:latin typeface="Fredericka the Great"/>
                <a:ea typeface="Fredericka the Great"/>
                <a:cs typeface="Fredericka the Great"/>
                <a:sym typeface="Fredericka the Great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5" name="Google Shape;95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itter"/>
              <a:buNone/>
              <a:defRPr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96" name="Google Shape;96;p15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5460426" y="4712388"/>
            <a:ext cx="1436873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6884857" y="47123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5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7823359" y="4657975"/>
            <a:ext cx="1145134" cy="4311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 txBox="1"/>
          <p:nvPr/>
        </p:nvSpPr>
        <p:spPr>
          <a:xfrm>
            <a:off x="0" y="4673425"/>
            <a:ext cx="346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Pensamento Computacional - EF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 1">
  <p:cSld name="TITLE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ctrTitle"/>
          </p:nvPr>
        </p:nvSpPr>
        <p:spPr>
          <a:xfrm>
            <a:off x="1446900" y="1291025"/>
            <a:ext cx="6250200" cy="12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ericka the Great"/>
              <a:buNone/>
              <a:defRPr sz="3200">
                <a:latin typeface="Fredericka the Great"/>
                <a:ea typeface="Fredericka the Great"/>
                <a:cs typeface="Fredericka the Great"/>
                <a:sym typeface="Fredericka the Great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02" name="Google Shape;102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itter"/>
              <a:buNone/>
              <a:defRPr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03" name="Google Shape;103;p16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5460426" y="4712388"/>
            <a:ext cx="1436873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6884857" y="47123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7823359" y="46579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p16"/>
          <p:cNvCxnSpPr>
            <a:endCxn id="107" idx="1"/>
          </p:cNvCxnSpPr>
          <p:nvPr/>
        </p:nvCxnSpPr>
        <p:spPr>
          <a:xfrm>
            <a:off x="700" y="4867525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" name="Google Shape;107;p16"/>
          <p:cNvSpPr txBox="1"/>
          <p:nvPr/>
        </p:nvSpPr>
        <p:spPr>
          <a:xfrm>
            <a:off x="388000" y="4673425"/>
            <a:ext cx="48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Pensamento Computacional - EF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 1 1">
  <p:cSld name="TITLE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ctrTitle"/>
          </p:nvPr>
        </p:nvSpPr>
        <p:spPr>
          <a:xfrm>
            <a:off x="1446900" y="1291025"/>
            <a:ext cx="6250200" cy="12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ericka the Great"/>
              <a:buNone/>
              <a:defRPr sz="3200">
                <a:latin typeface="Fredericka the Great"/>
                <a:ea typeface="Fredericka the Great"/>
                <a:cs typeface="Fredericka the Great"/>
                <a:sym typeface="Fredericka the Great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10" name="Google Shape;110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itter"/>
              <a:buNone/>
              <a:defRPr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11" name="Google Shape;111;p17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75101" y="4712388"/>
            <a:ext cx="1436873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75732" y="47123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2489359" y="4657975"/>
            <a:ext cx="1145134" cy="43110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5308800" y="50875"/>
            <a:ext cx="38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Pensamento Computacional - EF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 1 1 1">
  <p:cSld name="TITLE_1_1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ctrTitle"/>
          </p:nvPr>
        </p:nvSpPr>
        <p:spPr>
          <a:xfrm>
            <a:off x="1446900" y="1291025"/>
            <a:ext cx="6250200" cy="12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ericka the Great"/>
              <a:buNone/>
              <a:defRPr sz="3200">
                <a:latin typeface="Fredericka the Great"/>
                <a:ea typeface="Fredericka the Great"/>
                <a:cs typeface="Fredericka the Great"/>
                <a:sym typeface="Fredericka the Great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17" name="Google Shape;117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itter"/>
              <a:buNone/>
              <a:defRPr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18" name="Google Shape;118;p18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76751" y="4712388"/>
            <a:ext cx="1436873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77382" y="47123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2489359" y="46579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18"/>
          <p:cNvCxnSpPr>
            <a:stCxn id="122" idx="3"/>
          </p:cNvCxnSpPr>
          <p:nvPr/>
        </p:nvCxnSpPr>
        <p:spPr>
          <a:xfrm flipH="1" rot="10800000">
            <a:off x="8686800" y="273600"/>
            <a:ext cx="470700" cy="27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18"/>
          <p:cNvSpPr txBox="1"/>
          <p:nvPr/>
        </p:nvSpPr>
        <p:spPr>
          <a:xfrm>
            <a:off x="3783600" y="76200"/>
            <a:ext cx="490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Pensamento Computacional - EF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 2023">
  <p:cSld name="TITLE_7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/>
          <p:nvPr/>
        </p:nvSpPr>
        <p:spPr>
          <a:xfrm>
            <a:off x="0" y="4867800"/>
            <a:ext cx="9144000" cy="275700"/>
          </a:xfrm>
          <a:prstGeom prst="rect">
            <a:avLst/>
          </a:prstGeom>
          <a:solidFill>
            <a:srgbClr val="00B7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19"/>
          <p:cNvCxnSpPr/>
          <p:nvPr/>
        </p:nvCxnSpPr>
        <p:spPr>
          <a:xfrm>
            <a:off x="4050" y="83925"/>
            <a:ext cx="9135900" cy="24000"/>
          </a:xfrm>
          <a:prstGeom prst="straightConnector1">
            <a:avLst/>
          </a:prstGeom>
          <a:noFill/>
          <a:ln cap="flat" cmpd="sng" w="38100">
            <a:solidFill>
              <a:srgbClr val="00B7C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9"/>
          <p:cNvCxnSpPr/>
          <p:nvPr/>
        </p:nvCxnSpPr>
        <p:spPr>
          <a:xfrm>
            <a:off x="4050" y="212350"/>
            <a:ext cx="9126000" cy="1500"/>
          </a:xfrm>
          <a:prstGeom prst="straightConnector1">
            <a:avLst/>
          </a:prstGeom>
          <a:noFill/>
          <a:ln cap="flat" cmpd="sng" w="38100">
            <a:solidFill>
              <a:srgbClr val="00B7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7" name="Google Shape;12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1825" y="233901"/>
            <a:ext cx="2363425" cy="70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erior esquerdo 1">
  <p:cSld name="TITLE_1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0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5447976" y="4636163"/>
            <a:ext cx="1436873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6884857" y="46361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7823359" y="45817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p20"/>
          <p:cNvCxnSpPr>
            <a:endCxn id="133" idx="1"/>
          </p:cNvCxnSpPr>
          <p:nvPr/>
        </p:nvCxnSpPr>
        <p:spPr>
          <a:xfrm>
            <a:off x="700" y="4937400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0"/>
          <p:cNvSpPr txBox="1"/>
          <p:nvPr/>
        </p:nvSpPr>
        <p:spPr>
          <a:xfrm>
            <a:off x="388000" y="4743300"/>
            <a:ext cx="317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Pensamento Computacional - EF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erior esquerdo 1 1">
  <p:cSld name="TITLE_1_3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1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5447976" y="4636163"/>
            <a:ext cx="1436873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6884857" y="46361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7823359" y="45817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21"/>
          <p:cNvCxnSpPr>
            <a:endCxn id="139" idx="1"/>
          </p:cNvCxnSpPr>
          <p:nvPr/>
        </p:nvCxnSpPr>
        <p:spPr>
          <a:xfrm>
            <a:off x="700" y="4836500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" name="Google Shape;139;p21"/>
          <p:cNvSpPr txBox="1"/>
          <p:nvPr/>
        </p:nvSpPr>
        <p:spPr>
          <a:xfrm>
            <a:off x="388000" y="4642400"/>
            <a:ext cx="330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Pensamento Computacional - EF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 1 1">
  <p:cSld name="TITLE_1_1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1446900" y="1291025"/>
            <a:ext cx="6250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ericka the Great"/>
              <a:buNone/>
              <a:defRPr sz="3200">
                <a:latin typeface="Fredericka the Great"/>
                <a:ea typeface="Fredericka the Great"/>
                <a:cs typeface="Fredericka the Great"/>
                <a:sym typeface="Fredericka the Grea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itter"/>
              <a:buNone/>
              <a:defRPr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2">
            <a:alphaModFix amt="40000"/>
          </a:blip>
          <a:srcRect b="0" l="0" r="0" t="0"/>
          <a:stretch/>
        </p:blipFill>
        <p:spPr>
          <a:xfrm>
            <a:off x="75101" y="4712388"/>
            <a:ext cx="1436873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 rotWithShape="1">
          <a:blip r:embed="rId3">
            <a:alphaModFix amt="40000"/>
          </a:blip>
          <a:srcRect b="0" l="0" r="0" t="0"/>
          <a:stretch/>
        </p:blipFill>
        <p:spPr>
          <a:xfrm>
            <a:off x="1575732" y="47123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 rotWithShape="1">
          <a:blip r:embed="rId4">
            <a:alphaModFix amt="40000"/>
          </a:blip>
          <a:srcRect b="0" l="0" r="0" t="0"/>
          <a:stretch/>
        </p:blipFill>
        <p:spPr>
          <a:xfrm>
            <a:off x="2489359" y="46579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" name="Google Shape;23;p3"/>
          <p:cNvCxnSpPr>
            <a:stCxn id="24" idx="3"/>
          </p:cNvCxnSpPr>
          <p:nvPr/>
        </p:nvCxnSpPr>
        <p:spPr>
          <a:xfrm flipH="1" rot="10800000">
            <a:off x="8686900" y="273600"/>
            <a:ext cx="470700" cy="27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" name="Google Shape;24;p3"/>
          <p:cNvSpPr txBox="1"/>
          <p:nvPr/>
        </p:nvSpPr>
        <p:spPr>
          <a:xfrm>
            <a:off x="6379900" y="76200"/>
            <a:ext cx="230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Trilha de Programação I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erior esquerdo 1 2">
  <p:cSld name="TITLE_1_4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2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5447976" y="4636163"/>
            <a:ext cx="1436873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6884857" y="46361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7823359" y="45817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22"/>
          <p:cNvCxnSpPr>
            <a:endCxn id="145" idx="1"/>
          </p:cNvCxnSpPr>
          <p:nvPr/>
        </p:nvCxnSpPr>
        <p:spPr>
          <a:xfrm>
            <a:off x="700" y="4836500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2"/>
          <p:cNvSpPr txBox="1"/>
          <p:nvPr/>
        </p:nvSpPr>
        <p:spPr>
          <a:xfrm>
            <a:off x="388000" y="4642400"/>
            <a:ext cx="372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Pensamento Computacional - EF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">
  <p:cSld name="TITLE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ctrTitle"/>
          </p:nvPr>
        </p:nvSpPr>
        <p:spPr>
          <a:xfrm>
            <a:off x="1446900" y="1291025"/>
            <a:ext cx="6250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ericka the Great"/>
              <a:buNone/>
              <a:defRPr sz="3200">
                <a:latin typeface="Fredericka the Great"/>
                <a:ea typeface="Fredericka the Great"/>
                <a:cs typeface="Fredericka the Great"/>
                <a:sym typeface="Fredericka the Grea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itter"/>
              <a:buNone/>
              <a:defRPr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2">
            <a:alphaModFix amt="40000"/>
          </a:blip>
          <a:srcRect b="0" l="0" r="0" t="0"/>
          <a:stretch/>
        </p:blipFill>
        <p:spPr>
          <a:xfrm>
            <a:off x="5460426" y="4712388"/>
            <a:ext cx="1436872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 rotWithShape="1">
          <a:blip r:embed="rId3">
            <a:alphaModFix amt="40000"/>
          </a:blip>
          <a:srcRect b="0" l="0" r="0" t="0"/>
          <a:stretch/>
        </p:blipFill>
        <p:spPr>
          <a:xfrm>
            <a:off x="6884857" y="47123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 rotWithShape="1">
          <a:blip r:embed="rId4">
            <a:alphaModFix amt="40000"/>
          </a:blip>
          <a:srcRect b="0" l="0" r="0" t="0"/>
          <a:stretch/>
        </p:blipFill>
        <p:spPr>
          <a:xfrm>
            <a:off x="7823359" y="46579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" name="Google Shape;31;p4"/>
          <p:cNvCxnSpPr>
            <a:endCxn id="32" idx="1"/>
          </p:cNvCxnSpPr>
          <p:nvPr/>
        </p:nvCxnSpPr>
        <p:spPr>
          <a:xfrm>
            <a:off x="700" y="4836500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4"/>
          <p:cNvSpPr txBox="1"/>
          <p:nvPr/>
        </p:nvSpPr>
        <p:spPr>
          <a:xfrm>
            <a:off x="388000" y="4642400"/>
            <a:ext cx="43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Trilha de Programação I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 1">
  <p:cSld name="TITLE_1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ctrTitle"/>
          </p:nvPr>
        </p:nvSpPr>
        <p:spPr>
          <a:xfrm>
            <a:off x="1446900" y="1291025"/>
            <a:ext cx="6250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ericka the Great"/>
              <a:buNone/>
              <a:defRPr sz="3200">
                <a:latin typeface="Fredericka the Great"/>
                <a:ea typeface="Fredericka the Great"/>
                <a:cs typeface="Fredericka the Great"/>
                <a:sym typeface="Fredericka the Grea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itter"/>
              <a:buNone/>
              <a:defRPr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36" name="Google Shape;36;p5"/>
          <p:cNvPicPr preferRelativeResize="0"/>
          <p:nvPr/>
        </p:nvPicPr>
        <p:blipFill rotWithShape="1">
          <a:blip r:embed="rId2">
            <a:alphaModFix amt="40000"/>
          </a:blip>
          <a:srcRect b="0" l="0" r="0" t="0"/>
          <a:stretch/>
        </p:blipFill>
        <p:spPr>
          <a:xfrm>
            <a:off x="5460426" y="4712388"/>
            <a:ext cx="1436872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5"/>
          <p:cNvPicPr preferRelativeResize="0"/>
          <p:nvPr/>
        </p:nvPicPr>
        <p:blipFill rotWithShape="1">
          <a:blip r:embed="rId3">
            <a:alphaModFix amt="40000"/>
          </a:blip>
          <a:srcRect b="0" l="0" r="0" t="0"/>
          <a:stretch/>
        </p:blipFill>
        <p:spPr>
          <a:xfrm>
            <a:off x="6884857" y="47123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4">
            <a:alphaModFix amt="40000"/>
          </a:blip>
          <a:srcRect b="0" l="0" r="0" t="0"/>
          <a:stretch/>
        </p:blipFill>
        <p:spPr>
          <a:xfrm>
            <a:off x="7823359" y="46579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" name="Google Shape;39;p5"/>
          <p:cNvCxnSpPr>
            <a:endCxn id="40" idx="1"/>
          </p:cNvCxnSpPr>
          <p:nvPr/>
        </p:nvCxnSpPr>
        <p:spPr>
          <a:xfrm>
            <a:off x="700" y="4836500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5"/>
          <p:cNvSpPr txBox="1"/>
          <p:nvPr/>
        </p:nvSpPr>
        <p:spPr>
          <a:xfrm>
            <a:off x="388000" y="4642400"/>
            <a:ext cx="48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Trilha de Programação I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 1 2">
  <p:cSld name="TITLE_1_1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6"/>
          <p:cNvPicPr preferRelativeResize="0"/>
          <p:nvPr/>
        </p:nvPicPr>
        <p:blipFill rotWithShape="1">
          <a:blip r:embed="rId2">
            <a:alphaModFix amt="40000"/>
          </a:blip>
          <a:srcRect b="0" l="0" r="0" t="0"/>
          <a:stretch/>
        </p:blipFill>
        <p:spPr>
          <a:xfrm>
            <a:off x="5460426" y="4636188"/>
            <a:ext cx="1436872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"/>
          <p:cNvPicPr preferRelativeResize="0"/>
          <p:nvPr/>
        </p:nvPicPr>
        <p:blipFill rotWithShape="1">
          <a:blip r:embed="rId3">
            <a:alphaModFix amt="40000"/>
          </a:blip>
          <a:srcRect b="0" l="0" r="0" t="0"/>
          <a:stretch/>
        </p:blipFill>
        <p:spPr>
          <a:xfrm>
            <a:off x="6884857" y="46361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6"/>
          <p:cNvPicPr preferRelativeResize="0"/>
          <p:nvPr/>
        </p:nvPicPr>
        <p:blipFill rotWithShape="1">
          <a:blip r:embed="rId4">
            <a:alphaModFix amt="40000"/>
          </a:blip>
          <a:srcRect b="0" l="0" r="0" t="0"/>
          <a:stretch/>
        </p:blipFill>
        <p:spPr>
          <a:xfrm>
            <a:off x="7823359" y="45817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" name="Google Shape;45;p6"/>
          <p:cNvCxnSpPr>
            <a:endCxn id="46" idx="1"/>
          </p:cNvCxnSpPr>
          <p:nvPr/>
        </p:nvCxnSpPr>
        <p:spPr>
          <a:xfrm>
            <a:off x="700" y="4836500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6"/>
          <p:cNvSpPr txBox="1"/>
          <p:nvPr/>
        </p:nvSpPr>
        <p:spPr>
          <a:xfrm>
            <a:off x="388000" y="4642400"/>
            <a:ext cx="48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Trilha de Programação I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 1 1 1">
  <p:cSld name="TITLE_1_1_1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ctrTitle"/>
          </p:nvPr>
        </p:nvSpPr>
        <p:spPr>
          <a:xfrm>
            <a:off x="1446900" y="1291025"/>
            <a:ext cx="6250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ericka the Great"/>
              <a:buNone/>
              <a:defRPr sz="3200">
                <a:latin typeface="Fredericka the Great"/>
                <a:ea typeface="Fredericka the Great"/>
                <a:cs typeface="Fredericka the Great"/>
                <a:sym typeface="Fredericka the Grea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49" name="Google Shape;49;p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itter"/>
              <a:buNone/>
              <a:defRPr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50" name="Google Shape;50;p7"/>
          <p:cNvPicPr preferRelativeResize="0"/>
          <p:nvPr/>
        </p:nvPicPr>
        <p:blipFill rotWithShape="1">
          <a:blip r:embed="rId2">
            <a:alphaModFix amt="40000"/>
          </a:blip>
          <a:srcRect b="0" l="0" r="0" t="0"/>
          <a:stretch/>
        </p:blipFill>
        <p:spPr>
          <a:xfrm>
            <a:off x="76751" y="4712388"/>
            <a:ext cx="1436873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3">
            <a:alphaModFix amt="40000"/>
          </a:blip>
          <a:srcRect b="0" l="0" r="0" t="0"/>
          <a:stretch/>
        </p:blipFill>
        <p:spPr>
          <a:xfrm>
            <a:off x="1577382" y="47123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/>
          <p:cNvPicPr preferRelativeResize="0"/>
          <p:nvPr/>
        </p:nvPicPr>
        <p:blipFill rotWithShape="1">
          <a:blip r:embed="rId4">
            <a:alphaModFix amt="40000"/>
          </a:blip>
          <a:srcRect b="0" l="0" r="0" t="0"/>
          <a:stretch/>
        </p:blipFill>
        <p:spPr>
          <a:xfrm>
            <a:off x="2489359" y="46579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" name="Google Shape;53;p7"/>
          <p:cNvCxnSpPr>
            <a:stCxn id="54" idx="3"/>
          </p:cNvCxnSpPr>
          <p:nvPr/>
        </p:nvCxnSpPr>
        <p:spPr>
          <a:xfrm flipH="1" rot="10800000">
            <a:off x="8686900" y="273600"/>
            <a:ext cx="470700" cy="27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" name="Google Shape;54;p7"/>
          <p:cNvSpPr txBox="1"/>
          <p:nvPr/>
        </p:nvSpPr>
        <p:spPr>
          <a:xfrm>
            <a:off x="4696300" y="76200"/>
            <a:ext cx="399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Trilha de Programação I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 2023">
  <p:cSld name="TITLE_7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/>
          <p:nvPr/>
        </p:nvSpPr>
        <p:spPr>
          <a:xfrm>
            <a:off x="0" y="4867800"/>
            <a:ext cx="9144000" cy="275700"/>
          </a:xfrm>
          <a:prstGeom prst="rect">
            <a:avLst/>
          </a:prstGeom>
          <a:solidFill>
            <a:srgbClr val="00B7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7" name="Google Shape;57;p8"/>
          <p:cNvCxnSpPr/>
          <p:nvPr/>
        </p:nvCxnSpPr>
        <p:spPr>
          <a:xfrm>
            <a:off x="4050" y="83925"/>
            <a:ext cx="9135900" cy="24000"/>
          </a:xfrm>
          <a:prstGeom prst="straightConnector1">
            <a:avLst/>
          </a:prstGeom>
          <a:noFill/>
          <a:ln cap="flat" cmpd="sng" w="38100">
            <a:solidFill>
              <a:srgbClr val="00B7C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" name="Google Shape;58;p8"/>
          <p:cNvCxnSpPr/>
          <p:nvPr/>
        </p:nvCxnSpPr>
        <p:spPr>
          <a:xfrm>
            <a:off x="4050" y="212350"/>
            <a:ext cx="9126000" cy="1500"/>
          </a:xfrm>
          <a:prstGeom prst="straightConnector1">
            <a:avLst/>
          </a:prstGeom>
          <a:noFill/>
          <a:ln cap="flat" cmpd="sng" w="38100">
            <a:solidFill>
              <a:srgbClr val="00B7C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9" name="Google Shape;5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1825" y="233901"/>
            <a:ext cx="2363425" cy="70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8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9"/>
          <p:cNvPicPr preferRelativeResize="0"/>
          <p:nvPr/>
        </p:nvPicPr>
        <p:blipFill rotWithShape="1">
          <a:blip r:embed="rId2">
            <a:alphaModFix amt="49000"/>
          </a:blip>
          <a:srcRect b="0" l="0" r="0" t="0"/>
          <a:stretch/>
        </p:blipFill>
        <p:spPr>
          <a:xfrm>
            <a:off x="7201288" y="153050"/>
            <a:ext cx="1767200" cy="53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9"/>
          <p:cNvPicPr preferRelativeResize="0"/>
          <p:nvPr/>
        </p:nvPicPr>
        <p:blipFill rotWithShape="1">
          <a:blip r:embed="rId3">
            <a:alphaModFix amt="40000"/>
          </a:blip>
          <a:srcRect b="0" l="0" r="0" t="0"/>
          <a:stretch/>
        </p:blipFill>
        <p:spPr>
          <a:xfrm>
            <a:off x="6884857" y="4642402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9"/>
          <p:cNvPicPr preferRelativeResize="0"/>
          <p:nvPr/>
        </p:nvPicPr>
        <p:blipFill rotWithShape="1">
          <a:blip r:embed="rId4">
            <a:alphaModFix amt="40000"/>
          </a:blip>
          <a:srcRect b="0" l="0" r="0" t="0"/>
          <a:stretch/>
        </p:blipFill>
        <p:spPr>
          <a:xfrm>
            <a:off x="7823359" y="4611500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9"/>
          <p:cNvCxnSpPr>
            <a:endCxn id="65" idx="1"/>
          </p:cNvCxnSpPr>
          <p:nvPr/>
        </p:nvCxnSpPr>
        <p:spPr>
          <a:xfrm>
            <a:off x="700" y="4836500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9"/>
          <p:cNvSpPr txBox="1"/>
          <p:nvPr/>
        </p:nvSpPr>
        <p:spPr>
          <a:xfrm>
            <a:off x="388000" y="4642400"/>
            <a:ext cx="305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NIVELAMENTO TECNOLÓGICO</a:t>
            </a:r>
            <a:endParaRPr b="1" i="0" sz="1400" u="none" cap="none" strike="noStrike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erior esquerdo Programação">
  <p:cSld name="TITLE_1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0"/>
          <p:cNvPicPr preferRelativeResize="0"/>
          <p:nvPr/>
        </p:nvPicPr>
        <p:blipFill rotWithShape="1">
          <a:blip r:embed="rId2">
            <a:alphaModFix amt="40000"/>
          </a:blip>
          <a:srcRect b="0" l="0" r="0" t="0"/>
          <a:stretch/>
        </p:blipFill>
        <p:spPr>
          <a:xfrm>
            <a:off x="5447976" y="4636163"/>
            <a:ext cx="1436872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0"/>
          <p:cNvPicPr preferRelativeResize="0"/>
          <p:nvPr/>
        </p:nvPicPr>
        <p:blipFill rotWithShape="1">
          <a:blip r:embed="rId3">
            <a:alphaModFix amt="40000"/>
          </a:blip>
          <a:srcRect b="0" l="0" r="0" t="0"/>
          <a:stretch/>
        </p:blipFill>
        <p:spPr>
          <a:xfrm>
            <a:off x="6884857" y="4636177"/>
            <a:ext cx="862285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0"/>
          <p:cNvPicPr preferRelativeResize="0"/>
          <p:nvPr/>
        </p:nvPicPr>
        <p:blipFill rotWithShape="1">
          <a:blip r:embed="rId4">
            <a:alphaModFix amt="40000"/>
          </a:blip>
          <a:srcRect b="0" l="0" r="0" t="0"/>
          <a:stretch/>
        </p:blipFill>
        <p:spPr>
          <a:xfrm>
            <a:off x="7823359" y="4581775"/>
            <a:ext cx="1145134" cy="431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Google Shape;70;p10"/>
          <p:cNvCxnSpPr>
            <a:endCxn id="71" idx="1"/>
          </p:cNvCxnSpPr>
          <p:nvPr/>
        </p:nvCxnSpPr>
        <p:spPr>
          <a:xfrm>
            <a:off x="700" y="4898000"/>
            <a:ext cx="387300" cy="6000"/>
          </a:xfrm>
          <a:prstGeom prst="straightConnector1">
            <a:avLst/>
          </a:prstGeom>
          <a:noFill/>
          <a:ln cap="flat" cmpd="sng" w="76200">
            <a:solidFill>
              <a:srgbClr val="00B7C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10"/>
          <p:cNvSpPr txBox="1"/>
          <p:nvPr/>
        </p:nvSpPr>
        <p:spPr>
          <a:xfrm>
            <a:off x="388000" y="4642400"/>
            <a:ext cx="355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pt-BR" sz="11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PENSAMENTO COMPUTACIONAL COMO HABILIDADE FUNDAMENTAL DO SÉCULO XXI</a:t>
            </a:r>
            <a:endParaRPr b="1" i="0" sz="1400" u="none" cap="none" strike="noStrike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0.png"/><Relationship Id="rId4" Type="http://schemas.openxmlformats.org/officeDocument/2006/relationships/image" Target="../media/image6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Relationship Id="rId5" Type="http://schemas.openxmlformats.org/officeDocument/2006/relationships/image" Target="../media/image26.png"/><Relationship Id="rId6" Type="http://schemas.openxmlformats.org/officeDocument/2006/relationships/image" Target="../media/image30.png"/><Relationship Id="rId7" Type="http://schemas.openxmlformats.org/officeDocument/2006/relationships/image" Target="../media/image42.png"/><Relationship Id="rId8" Type="http://schemas.openxmlformats.org/officeDocument/2006/relationships/image" Target="../media/image3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0.png"/><Relationship Id="rId4" Type="http://schemas.openxmlformats.org/officeDocument/2006/relationships/image" Target="../media/image5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0.png"/><Relationship Id="rId4" Type="http://schemas.openxmlformats.org/officeDocument/2006/relationships/image" Target="../media/image5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2.png"/><Relationship Id="rId4" Type="http://schemas.openxmlformats.org/officeDocument/2006/relationships/hyperlink" Target="https://meyerweb.com/eric/tools/css/reset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Relationship Id="rId5" Type="http://schemas.openxmlformats.org/officeDocument/2006/relationships/image" Target="../media/image26.png"/><Relationship Id="rId6" Type="http://schemas.openxmlformats.org/officeDocument/2006/relationships/image" Target="../media/image30.png"/><Relationship Id="rId7" Type="http://schemas.openxmlformats.org/officeDocument/2006/relationships/image" Target="../media/image42.png"/><Relationship Id="rId8" Type="http://schemas.openxmlformats.org/officeDocument/2006/relationships/image" Target="../media/image3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1.png"/><Relationship Id="rId4" Type="http://schemas.openxmlformats.org/officeDocument/2006/relationships/image" Target="../media/image27.png"/><Relationship Id="rId5" Type="http://schemas.openxmlformats.org/officeDocument/2006/relationships/image" Target="../media/image37.png"/><Relationship Id="rId6" Type="http://schemas.openxmlformats.org/officeDocument/2006/relationships/image" Target="../media/image3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github.com/silviosnjr/BibliotecaStartReferencia/raw/main/imagens_biblioteca_start.zip" TargetMode="External"/><Relationship Id="rId4" Type="http://schemas.openxmlformats.org/officeDocument/2006/relationships/image" Target="../media/image5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Relationship Id="rId5" Type="http://schemas.openxmlformats.org/officeDocument/2006/relationships/image" Target="../media/image26.png"/><Relationship Id="rId6" Type="http://schemas.openxmlformats.org/officeDocument/2006/relationships/image" Target="../media/image30.png"/><Relationship Id="rId7" Type="http://schemas.openxmlformats.org/officeDocument/2006/relationships/image" Target="../media/image42.png"/><Relationship Id="rId8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4.png"/><Relationship Id="rId4" Type="http://schemas.openxmlformats.org/officeDocument/2006/relationships/image" Target="../media/image29.png"/><Relationship Id="rId5" Type="http://schemas.openxmlformats.org/officeDocument/2006/relationships/image" Target="../media/image28.png"/><Relationship Id="rId6" Type="http://schemas.openxmlformats.org/officeDocument/2006/relationships/image" Target="../media/image26.png"/><Relationship Id="rId7" Type="http://schemas.openxmlformats.org/officeDocument/2006/relationships/image" Target="../media/image30.png"/><Relationship Id="rId8" Type="http://schemas.openxmlformats.org/officeDocument/2006/relationships/image" Target="../media/image4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Relationship Id="rId5" Type="http://schemas.openxmlformats.org/officeDocument/2006/relationships/image" Target="../media/image26.png"/><Relationship Id="rId6" Type="http://schemas.openxmlformats.org/officeDocument/2006/relationships/image" Target="../media/image30.png"/><Relationship Id="rId7" Type="http://schemas.openxmlformats.org/officeDocument/2006/relationships/image" Target="../media/image42.png"/><Relationship Id="rId8" Type="http://schemas.openxmlformats.org/officeDocument/2006/relationships/image" Target="../media/image3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9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6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2.png"/><Relationship Id="rId4" Type="http://schemas.openxmlformats.org/officeDocument/2006/relationships/hyperlink" Target="https://cursos.alura.com.br/course/html-css-responsividade-mobile-first/task/105949" TargetMode="External"/><Relationship Id="rId5" Type="http://schemas.openxmlformats.org/officeDocument/2006/relationships/image" Target="../media/image6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Relationship Id="rId5" Type="http://schemas.openxmlformats.org/officeDocument/2006/relationships/image" Target="../media/image26.png"/><Relationship Id="rId6" Type="http://schemas.openxmlformats.org/officeDocument/2006/relationships/image" Target="../media/image30.png"/><Relationship Id="rId7" Type="http://schemas.openxmlformats.org/officeDocument/2006/relationships/image" Target="../media/image42.png"/><Relationship Id="rId8" Type="http://schemas.openxmlformats.org/officeDocument/2006/relationships/image" Target="../media/image3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4.png"/><Relationship Id="rId4" Type="http://schemas.openxmlformats.org/officeDocument/2006/relationships/image" Target="../media/image4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7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9.png"/><Relationship Id="rId4" Type="http://schemas.openxmlformats.org/officeDocument/2006/relationships/image" Target="../media/image46.png"/><Relationship Id="rId5" Type="http://schemas.openxmlformats.org/officeDocument/2006/relationships/image" Target="../media/image58.jpg"/><Relationship Id="rId6" Type="http://schemas.openxmlformats.org/officeDocument/2006/relationships/image" Target="../media/image44.png"/><Relationship Id="rId7" Type="http://schemas.openxmlformats.org/officeDocument/2006/relationships/image" Target="../media/image40.png"/><Relationship Id="rId8" Type="http://schemas.openxmlformats.org/officeDocument/2006/relationships/image" Target="../media/image4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forms.gle/uUTAYmnWNULHJfj67" TargetMode="External"/><Relationship Id="rId4" Type="http://schemas.openxmlformats.org/officeDocument/2006/relationships/image" Target="../media/image6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8.png"/><Relationship Id="rId4" Type="http://schemas.openxmlformats.org/officeDocument/2006/relationships/hyperlink" Target="http://enem.inep.gov.br/participante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1.png"/><Relationship Id="rId4" Type="http://schemas.openxmlformats.org/officeDocument/2006/relationships/image" Target="../media/image6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Relationship Id="rId5" Type="http://schemas.openxmlformats.org/officeDocument/2006/relationships/image" Target="../media/image26.png"/><Relationship Id="rId6" Type="http://schemas.openxmlformats.org/officeDocument/2006/relationships/image" Target="../media/image30.png"/><Relationship Id="rId7" Type="http://schemas.openxmlformats.org/officeDocument/2006/relationships/image" Target="../media/image42.png"/><Relationship Id="rId8" Type="http://schemas.openxmlformats.org/officeDocument/2006/relationships/image" Target="../media/image3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8.png"/><Relationship Id="rId4" Type="http://schemas.openxmlformats.org/officeDocument/2006/relationships/image" Target="../media/image53.png"/><Relationship Id="rId10" Type="http://schemas.openxmlformats.org/officeDocument/2006/relationships/image" Target="../media/image47.png"/><Relationship Id="rId9" Type="http://schemas.openxmlformats.org/officeDocument/2006/relationships/image" Target="../media/image54.png"/><Relationship Id="rId5" Type="http://schemas.openxmlformats.org/officeDocument/2006/relationships/image" Target="../media/image48.png"/><Relationship Id="rId6" Type="http://schemas.openxmlformats.org/officeDocument/2006/relationships/image" Target="../media/image43.png"/><Relationship Id="rId7" Type="http://schemas.openxmlformats.org/officeDocument/2006/relationships/image" Target="../media/image49.png"/><Relationship Id="rId8" Type="http://schemas.openxmlformats.org/officeDocument/2006/relationships/image" Target="../media/image6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0.png"/><Relationship Id="rId4" Type="http://schemas.openxmlformats.org/officeDocument/2006/relationships/image" Target="../media/image55.png"/><Relationship Id="rId5" Type="http://schemas.openxmlformats.org/officeDocument/2006/relationships/image" Target="../media/image51.png"/><Relationship Id="rId6" Type="http://schemas.openxmlformats.org/officeDocument/2006/relationships/hyperlink" Target="https://cursos.alura.com.br/course/html-css-responsividade-com-mobile-first/task/127494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/>
        </p:nvSpPr>
        <p:spPr>
          <a:xfrm>
            <a:off x="296250" y="185500"/>
            <a:ext cx="8540100" cy="43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33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Combinados</a:t>
            </a:r>
            <a:endParaRPr sz="33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000"/>
              <a:buChar char="❏"/>
            </a:pPr>
            <a:r>
              <a:rPr lang="pt-BR" sz="20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Mantenha as </a:t>
            </a:r>
            <a:r>
              <a:rPr b="1" lang="pt-BR" sz="23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câmeras abertas</a:t>
            </a:r>
            <a:r>
              <a:rPr lang="pt-BR" sz="20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 e os microfones fechados</a:t>
            </a:r>
            <a:endParaRPr sz="200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itter"/>
              <a:buChar char="❏"/>
            </a:pPr>
            <a:r>
              <a:rPr b="1" lang="pt-BR" sz="23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Evite realizar outras ações</a:t>
            </a:r>
            <a:r>
              <a:rPr lang="pt-BR" sz="20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 durante o momento formativo</a:t>
            </a:r>
            <a:endParaRPr sz="200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itter"/>
              <a:buChar char="❏"/>
            </a:pPr>
            <a:r>
              <a:rPr b="1" lang="pt-BR" sz="23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Interaja, participe</a:t>
            </a:r>
            <a:r>
              <a:rPr lang="pt-BR" sz="20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 ativamente na reunião, para tanto levante a “mão” na meet</a:t>
            </a:r>
            <a:endParaRPr sz="200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itter"/>
              <a:buChar char="❏"/>
            </a:pPr>
            <a:r>
              <a:rPr b="1" lang="pt-BR" sz="23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Realize </a:t>
            </a:r>
            <a:r>
              <a:rPr lang="pt-BR" sz="20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todas </a:t>
            </a:r>
            <a:r>
              <a:rPr b="1" lang="pt-BR" sz="23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as atividades </a:t>
            </a:r>
            <a:r>
              <a:rPr lang="pt-BR" sz="20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propostas</a:t>
            </a:r>
            <a:endParaRPr sz="200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itter"/>
              <a:buChar char="❏"/>
            </a:pPr>
            <a:r>
              <a:rPr b="1" lang="pt-BR" sz="23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Esclareça </a:t>
            </a:r>
            <a:r>
              <a:rPr lang="pt-BR" sz="20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todas as suas </a:t>
            </a:r>
            <a:r>
              <a:rPr b="1" lang="pt-BR" sz="23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dúvidas</a:t>
            </a:r>
            <a:r>
              <a:rPr lang="pt-BR" sz="2000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rPr>
              <a:t>.</a:t>
            </a:r>
            <a:endParaRPr sz="200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2"/>
          <p:cNvSpPr txBox="1"/>
          <p:nvPr/>
        </p:nvSpPr>
        <p:spPr>
          <a:xfrm>
            <a:off x="238350" y="558175"/>
            <a:ext cx="4930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Carga horária assíncrona da reunião 2</a:t>
            </a:r>
            <a:endParaRPr b="1" sz="1700">
              <a:solidFill>
                <a:srgbClr val="00B7C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80" name="Google Shape;380;p32"/>
          <p:cNvSpPr txBox="1"/>
          <p:nvPr/>
        </p:nvSpPr>
        <p:spPr>
          <a:xfrm>
            <a:off x="410725" y="2137200"/>
            <a:ext cx="1107300" cy="7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800">
                <a:solidFill>
                  <a:srgbClr val="C36E42"/>
                </a:solidFill>
                <a:latin typeface="Bitter"/>
                <a:ea typeface="Bitter"/>
                <a:cs typeface="Bitter"/>
                <a:sym typeface="Bitter"/>
              </a:rPr>
              <a:t>&lt;&gt;</a:t>
            </a:r>
            <a:r>
              <a:rPr b="1" lang="pt-BR" sz="1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b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index.html</a:t>
            </a:r>
            <a:endParaRPr b="1" sz="11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81" name="Google Shape;381;p32"/>
          <p:cNvSpPr txBox="1"/>
          <p:nvPr/>
        </p:nvSpPr>
        <p:spPr>
          <a:xfrm>
            <a:off x="238350" y="51850"/>
            <a:ext cx="6397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Retomada o encontro anterior</a:t>
            </a:r>
            <a:endParaRPr sz="29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382" name="Google Shape;382;p32"/>
          <p:cNvSpPr txBox="1"/>
          <p:nvPr/>
        </p:nvSpPr>
        <p:spPr>
          <a:xfrm>
            <a:off x="1756475" y="1118975"/>
            <a:ext cx="6807000" cy="34848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DOCTYPE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1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1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charset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1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"UTF-8"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1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1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"viewport"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1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content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1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"width=device-width, initial-scale=1.0"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Biblioteca Start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link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1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rel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1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"stylesheet"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1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1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"styles.css"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b="1" sz="11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Biblioteca Start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1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b="1" lang="pt-BR" sz="11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1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3" name="Google Shape;383;p32"/>
          <p:cNvSpPr/>
          <p:nvPr/>
        </p:nvSpPr>
        <p:spPr>
          <a:xfrm>
            <a:off x="1802250" y="1176875"/>
            <a:ext cx="1610700" cy="247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2"/>
          <p:cNvSpPr txBox="1"/>
          <p:nvPr/>
        </p:nvSpPr>
        <p:spPr>
          <a:xfrm>
            <a:off x="3516700" y="1115825"/>
            <a:ext cx="459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A versão do HTML utilizada no arquivo.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85" name="Google Shape;385;p32"/>
          <p:cNvSpPr/>
          <p:nvPr/>
        </p:nvSpPr>
        <p:spPr>
          <a:xfrm>
            <a:off x="1802250" y="1424075"/>
            <a:ext cx="621900" cy="247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2"/>
          <p:cNvSpPr/>
          <p:nvPr/>
        </p:nvSpPr>
        <p:spPr>
          <a:xfrm>
            <a:off x="1802250" y="4263850"/>
            <a:ext cx="741600" cy="247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2"/>
          <p:cNvSpPr txBox="1"/>
          <p:nvPr/>
        </p:nvSpPr>
        <p:spPr>
          <a:xfrm>
            <a:off x="2424150" y="1363025"/>
            <a:ext cx="459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Início do documento HTML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88" name="Google Shape;388;p32"/>
          <p:cNvSpPr txBox="1"/>
          <p:nvPr/>
        </p:nvSpPr>
        <p:spPr>
          <a:xfrm>
            <a:off x="2543850" y="4202800"/>
            <a:ext cx="459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Fim do documento HTML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89" name="Google Shape;389;p32"/>
          <p:cNvSpPr/>
          <p:nvPr/>
        </p:nvSpPr>
        <p:spPr>
          <a:xfrm>
            <a:off x="1802250" y="1671275"/>
            <a:ext cx="669900" cy="247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2"/>
          <p:cNvSpPr/>
          <p:nvPr/>
        </p:nvSpPr>
        <p:spPr>
          <a:xfrm>
            <a:off x="1778250" y="2874500"/>
            <a:ext cx="765600" cy="247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2"/>
          <p:cNvSpPr txBox="1"/>
          <p:nvPr/>
        </p:nvSpPr>
        <p:spPr>
          <a:xfrm>
            <a:off x="2467650" y="1594125"/>
            <a:ext cx="459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Conteúdo de interesse do navegador as pessoas não acessam.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392" name="Google Shape;392;p32"/>
          <p:cNvCxnSpPr/>
          <p:nvPr/>
        </p:nvCxnSpPr>
        <p:spPr>
          <a:xfrm>
            <a:off x="1913850" y="1945750"/>
            <a:ext cx="0" cy="925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3" name="Google Shape;393;p32"/>
          <p:cNvSpPr/>
          <p:nvPr/>
        </p:nvSpPr>
        <p:spPr>
          <a:xfrm>
            <a:off x="1778250" y="3121700"/>
            <a:ext cx="669900" cy="247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2"/>
          <p:cNvSpPr/>
          <p:nvPr/>
        </p:nvSpPr>
        <p:spPr>
          <a:xfrm>
            <a:off x="1802250" y="4016650"/>
            <a:ext cx="669900" cy="247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5" name="Google Shape;395;p32"/>
          <p:cNvCxnSpPr/>
          <p:nvPr/>
        </p:nvCxnSpPr>
        <p:spPr>
          <a:xfrm>
            <a:off x="1913850" y="3373175"/>
            <a:ext cx="0" cy="643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6" name="Google Shape;396;p32"/>
          <p:cNvSpPr txBox="1"/>
          <p:nvPr/>
        </p:nvSpPr>
        <p:spPr>
          <a:xfrm>
            <a:off x="2467650" y="3121700"/>
            <a:ext cx="459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O corpo do documento, é exibido no navegador.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97" name="Google Shape;39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4975" y="121725"/>
            <a:ext cx="519300" cy="561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3"/>
          <p:cNvSpPr txBox="1"/>
          <p:nvPr/>
        </p:nvSpPr>
        <p:spPr>
          <a:xfrm>
            <a:off x="238350" y="558175"/>
            <a:ext cx="4930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Carga horária assíncrona da reunião 2</a:t>
            </a:r>
            <a:endParaRPr b="1" sz="1700">
              <a:solidFill>
                <a:srgbClr val="00B7C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03" name="Google Shape;403;p33"/>
          <p:cNvSpPr txBox="1"/>
          <p:nvPr/>
        </p:nvSpPr>
        <p:spPr>
          <a:xfrm>
            <a:off x="238350" y="51850"/>
            <a:ext cx="6397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Retomada o encontro anterior</a:t>
            </a:r>
            <a:endParaRPr sz="29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404" name="Google Shape;404;p33"/>
          <p:cNvSpPr txBox="1"/>
          <p:nvPr/>
        </p:nvSpPr>
        <p:spPr>
          <a:xfrm>
            <a:off x="238350" y="1549575"/>
            <a:ext cx="8413800" cy="7107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4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4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4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"viewport"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4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content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4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"width=device-width, initial-scale=1.0"</a:t>
            </a:r>
            <a:r>
              <a:rPr b="1" lang="pt-BR" sz="14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b="1" sz="14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05" name="Google Shape;405;p33"/>
          <p:cNvCxnSpPr>
            <a:endCxn id="406" idx="1"/>
          </p:cNvCxnSpPr>
          <p:nvPr/>
        </p:nvCxnSpPr>
        <p:spPr>
          <a:xfrm flipH="1" rot="10800000">
            <a:off x="989850" y="1441425"/>
            <a:ext cx="519300" cy="353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6" name="Google Shape;406;p33"/>
          <p:cNvSpPr txBox="1"/>
          <p:nvPr/>
        </p:nvSpPr>
        <p:spPr>
          <a:xfrm>
            <a:off x="1509150" y="1256775"/>
            <a:ext cx="3659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nome do elemento (tag)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407" name="Google Shape;407;p33"/>
          <p:cNvCxnSpPr/>
          <p:nvPr/>
        </p:nvCxnSpPr>
        <p:spPr>
          <a:xfrm flipH="1">
            <a:off x="1148400" y="2041450"/>
            <a:ext cx="223200" cy="430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8" name="Google Shape;408;p33"/>
          <p:cNvSpPr txBox="1"/>
          <p:nvPr/>
        </p:nvSpPr>
        <p:spPr>
          <a:xfrm>
            <a:off x="771000" y="2384350"/>
            <a:ext cx="97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atributo name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409" name="Google Shape;409;p33"/>
          <p:cNvCxnSpPr/>
          <p:nvPr/>
        </p:nvCxnSpPr>
        <p:spPr>
          <a:xfrm>
            <a:off x="2041450" y="2025500"/>
            <a:ext cx="327900" cy="446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0" name="Google Shape;410;p33"/>
          <p:cNvSpPr txBox="1"/>
          <p:nvPr/>
        </p:nvSpPr>
        <p:spPr>
          <a:xfrm>
            <a:off x="1957475" y="2424225"/>
            <a:ext cx="1072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valor do atributo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411" name="Google Shape;411;p33"/>
          <p:cNvCxnSpPr/>
          <p:nvPr/>
        </p:nvCxnSpPr>
        <p:spPr>
          <a:xfrm>
            <a:off x="3444950" y="2017525"/>
            <a:ext cx="171300" cy="454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2" name="Google Shape;412;p33"/>
          <p:cNvSpPr txBox="1"/>
          <p:nvPr/>
        </p:nvSpPr>
        <p:spPr>
          <a:xfrm>
            <a:off x="3238750" y="2384350"/>
            <a:ext cx="97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atributo content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413" name="Google Shape;413;p33"/>
          <p:cNvCxnSpPr/>
          <p:nvPr/>
        </p:nvCxnSpPr>
        <p:spPr>
          <a:xfrm>
            <a:off x="4509200" y="2025500"/>
            <a:ext cx="327900" cy="446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4" name="Google Shape;414;p33"/>
          <p:cNvSpPr txBox="1"/>
          <p:nvPr/>
        </p:nvSpPr>
        <p:spPr>
          <a:xfrm>
            <a:off x="4425225" y="2424225"/>
            <a:ext cx="1072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valor do atributo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15" name="Google Shape;415;p33"/>
          <p:cNvSpPr/>
          <p:nvPr/>
        </p:nvSpPr>
        <p:spPr>
          <a:xfrm rot="5400000">
            <a:off x="5910950" y="-233475"/>
            <a:ext cx="267000" cy="4306500"/>
          </a:xfrm>
          <a:prstGeom prst="rightBracket">
            <a:avLst>
              <a:gd fmla="val 8333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3"/>
          <p:cNvSpPr txBox="1"/>
          <p:nvPr/>
        </p:nvSpPr>
        <p:spPr>
          <a:xfrm>
            <a:off x="238350" y="3206925"/>
            <a:ext cx="84138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itter Medium"/>
                <a:ea typeface="Bitter Medium"/>
                <a:cs typeface="Bitter Medium"/>
                <a:sym typeface="Bitter Medium"/>
              </a:rPr>
              <a:t>A tag meta de name “viewport” (janela de visualização, em português) serve para informar o tamanho da tela que estamos acessando.</a:t>
            </a:r>
            <a:endParaRPr>
              <a:latin typeface="Bitter Medium"/>
              <a:ea typeface="Bitter Medium"/>
              <a:cs typeface="Bitter Medium"/>
              <a:sym typeface="Bitter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itter Medium"/>
                <a:ea typeface="Bitter Medium"/>
                <a:cs typeface="Bitter Medium"/>
                <a:sym typeface="Bitter Medium"/>
              </a:rPr>
              <a:t>O atributo content (conteúdo, em português) possuí um valor que significa:</a:t>
            </a:r>
            <a:endParaRPr>
              <a:latin typeface="Bitter Medium"/>
              <a:ea typeface="Bitter Medium"/>
              <a:cs typeface="Bitter Medium"/>
              <a:sym typeface="Bitter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Bitter"/>
                <a:ea typeface="Bitter"/>
                <a:cs typeface="Bitter"/>
                <a:sym typeface="Bitter"/>
              </a:rPr>
              <a:t>“obtenha a largura do dispositivo em uma escala sem zoom”.</a:t>
            </a:r>
            <a:endParaRPr b="1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417" name="Google Shape;4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4975" y="121725"/>
            <a:ext cx="519300" cy="561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4"/>
          <p:cNvSpPr txBox="1"/>
          <p:nvPr/>
        </p:nvSpPr>
        <p:spPr>
          <a:xfrm>
            <a:off x="238350" y="558175"/>
            <a:ext cx="4930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Carga horária assíncrona da reunião 2</a:t>
            </a:r>
            <a:endParaRPr b="1" sz="1700">
              <a:solidFill>
                <a:srgbClr val="00B7C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23" name="Google Shape;423;p34"/>
          <p:cNvSpPr txBox="1"/>
          <p:nvPr/>
        </p:nvSpPr>
        <p:spPr>
          <a:xfrm>
            <a:off x="1114375" y="2137200"/>
            <a:ext cx="1206600" cy="7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800">
                <a:solidFill>
                  <a:srgbClr val="569CD6"/>
                </a:solidFill>
                <a:latin typeface="Bitter"/>
                <a:ea typeface="Bitter"/>
                <a:cs typeface="Bitter"/>
                <a:sym typeface="Bitter"/>
              </a:rPr>
              <a:t>#</a:t>
            </a:r>
            <a:br>
              <a:rPr b="1" lang="pt-BR">
                <a:solidFill>
                  <a:srgbClr val="569CD6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styles.css</a:t>
            </a:r>
            <a:endParaRPr b="1" sz="11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24" name="Google Shape;424;p34"/>
          <p:cNvSpPr txBox="1"/>
          <p:nvPr/>
        </p:nvSpPr>
        <p:spPr>
          <a:xfrm>
            <a:off x="238350" y="51850"/>
            <a:ext cx="6397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Retomada o encontro anterior</a:t>
            </a:r>
            <a:endParaRPr sz="29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425" name="Google Shape;425;p34"/>
          <p:cNvSpPr txBox="1"/>
          <p:nvPr/>
        </p:nvSpPr>
        <p:spPr>
          <a:xfrm>
            <a:off x="2640750" y="1372950"/>
            <a:ext cx="4584600" cy="29883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:root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--cor-de-fundo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#EBECEE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2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--cor-de-fundo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white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6" name="Google Shape;426;p34"/>
          <p:cNvSpPr/>
          <p:nvPr/>
        </p:nvSpPr>
        <p:spPr>
          <a:xfrm>
            <a:off x="2679425" y="1411475"/>
            <a:ext cx="773400" cy="35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34"/>
          <p:cNvSpPr/>
          <p:nvPr/>
        </p:nvSpPr>
        <p:spPr>
          <a:xfrm>
            <a:off x="2679425" y="2441075"/>
            <a:ext cx="773400" cy="35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4"/>
          <p:cNvSpPr/>
          <p:nvPr/>
        </p:nvSpPr>
        <p:spPr>
          <a:xfrm>
            <a:off x="2679425" y="3470675"/>
            <a:ext cx="773400" cy="35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4"/>
          <p:cNvSpPr txBox="1"/>
          <p:nvPr/>
        </p:nvSpPr>
        <p:spPr>
          <a:xfrm>
            <a:off x="3452825" y="1402325"/>
            <a:ext cx="236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Seletor (pseudo-classe raiz)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30" name="Google Shape;430;p34"/>
          <p:cNvSpPr txBox="1"/>
          <p:nvPr/>
        </p:nvSpPr>
        <p:spPr>
          <a:xfrm>
            <a:off x="3452825" y="2431925"/>
            <a:ext cx="236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Seletor 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31" name="Google Shape;431;p34"/>
          <p:cNvSpPr txBox="1"/>
          <p:nvPr/>
        </p:nvSpPr>
        <p:spPr>
          <a:xfrm>
            <a:off x="3509525" y="3452375"/>
            <a:ext cx="236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Seletor 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32" name="Google Shape;432;p34"/>
          <p:cNvSpPr/>
          <p:nvPr/>
        </p:nvSpPr>
        <p:spPr>
          <a:xfrm>
            <a:off x="3046225" y="1690700"/>
            <a:ext cx="2425200" cy="303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4"/>
          <p:cNvSpPr/>
          <p:nvPr/>
        </p:nvSpPr>
        <p:spPr>
          <a:xfrm>
            <a:off x="2999275" y="2715600"/>
            <a:ext cx="3786900" cy="303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4"/>
          <p:cNvSpPr/>
          <p:nvPr/>
        </p:nvSpPr>
        <p:spPr>
          <a:xfrm>
            <a:off x="2999275" y="3740500"/>
            <a:ext cx="2559000" cy="303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4"/>
          <p:cNvSpPr txBox="1"/>
          <p:nvPr/>
        </p:nvSpPr>
        <p:spPr>
          <a:xfrm>
            <a:off x="5471425" y="1657550"/>
            <a:ext cx="236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propriedade CSS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36" name="Google Shape;436;p34"/>
          <p:cNvSpPr txBox="1"/>
          <p:nvPr/>
        </p:nvSpPr>
        <p:spPr>
          <a:xfrm>
            <a:off x="5272950" y="3001350"/>
            <a:ext cx="236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Propriedade CSS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37" name="Google Shape;437;p34"/>
          <p:cNvSpPr txBox="1"/>
          <p:nvPr/>
        </p:nvSpPr>
        <p:spPr>
          <a:xfrm>
            <a:off x="5558275" y="3707350"/>
            <a:ext cx="236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Propriedade CSS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438" name="Google Shape;438;p34"/>
          <p:cNvCxnSpPr>
            <a:endCxn id="439" idx="1"/>
          </p:cNvCxnSpPr>
          <p:nvPr/>
        </p:nvCxnSpPr>
        <p:spPr>
          <a:xfrm flipH="1" rot="10800000">
            <a:off x="3325175" y="1185750"/>
            <a:ext cx="519300" cy="353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0" name="Google Shape;440;p34"/>
          <p:cNvCxnSpPr>
            <a:endCxn id="441" idx="1"/>
          </p:cNvCxnSpPr>
          <p:nvPr/>
        </p:nvCxnSpPr>
        <p:spPr>
          <a:xfrm>
            <a:off x="2863625" y="2102400"/>
            <a:ext cx="589200" cy="91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9" name="Google Shape;439;p34"/>
          <p:cNvSpPr txBox="1"/>
          <p:nvPr/>
        </p:nvSpPr>
        <p:spPr>
          <a:xfrm>
            <a:off x="3844475" y="985650"/>
            <a:ext cx="365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{</a:t>
            </a: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 sinal que inicia um bloco de declaração CSS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41" name="Google Shape;441;p34"/>
          <p:cNvSpPr txBox="1"/>
          <p:nvPr/>
        </p:nvSpPr>
        <p:spPr>
          <a:xfrm>
            <a:off x="3452825" y="1993500"/>
            <a:ext cx="365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}</a:t>
            </a:r>
            <a:r>
              <a:rPr b="1" lang="pt-BR" sz="120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 sinal que finaliza o bloco</a:t>
            </a:r>
            <a:endParaRPr b="1" sz="12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442" name="Google Shape;442;p34"/>
          <p:cNvPicPr preferRelativeResize="0"/>
          <p:nvPr/>
        </p:nvPicPr>
        <p:blipFill rotWithShape="1">
          <a:blip r:embed="rId3">
            <a:alphaModFix/>
          </a:blip>
          <a:srcRect b="2669" l="0" r="0" t="2678"/>
          <a:stretch/>
        </p:blipFill>
        <p:spPr>
          <a:xfrm>
            <a:off x="8474975" y="121725"/>
            <a:ext cx="519300" cy="561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la de computador&#10;&#10;Descrição gerada automaticamente" id="447" name="Google Shape;4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9400" y="1025768"/>
            <a:ext cx="6061173" cy="3506463"/>
          </a:xfrm>
          <a:prstGeom prst="rect">
            <a:avLst/>
          </a:prstGeom>
          <a:noFill/>
          <a:ln>
            <a:noFill/>
          </a:ln>
          <a:effectLst>
            <a:outerShdw blurRad="1054100" sx="78000" rotWithShape="0" sy="78000">
              <a:srgbClr val="FFFFFF">
                <a:alpha val="35290"/>
              </a:srgbClr>
            </a:outerShdw>
          </a:effectLst>
        </p:spPr>
      </p:pic>
      <p:sp>
        <p:nvSpPr>
          <p:cNvPr id="448" name="Google Shape;448;p35"/>
          <p:cNvSpPr txBox="1"/>
          <p:nvPr/>
        </p:nvSpPr>
        <p:spPr>
          <a:xfrm>
            <a:off x="238350" y="558175"/>
            <a:ext cx="4930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Carga horária assíncrona da reunião 2</a:t>
            </a:r>
            <a:endParaRPr b="1" sz="1700">
              <a:solidFill>
                <a:srgbClr val="00B7C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49" name="Google Shape;449;p35"/>
          <p:cNvSpPr txBox="1"/>
          <p:nvPr/>
        </p:nvSpPr>
        <p:spPr>
          <a:xfrm>
            <a:off x="238350" y="51850"/>
            <a:ext cx="6397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Retomada o encontro anterior</a:t>
            </a:r>
            <a:endParaRPr sz="29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pic>
        <p:nvPicPr>
          <p:cNvPr id="450" name="Google Shape;45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2137" y="1209100"/>
            <a:ext cx="4635700" cy="298985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35"/>
          <p:cNvSpPr txBox="1"/>
          <p:nvPr/>
        </p:nvSpPr>
        <p:spPr>
          <a:xfrm>
            <a:off x="556775" y="2344625"/>
            <a:ext cx="1743300" cy="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800">
                <a:solidFill>
                  <a:srgbClr val="C36E42"/>
                </a:solidFill>
                <a:latin typeface="Bitter"/>
                <a:ea typeface="Bitter"/>
                <a:cs typeface="Bitter"/>
                <a:sym typeface="Bitter"/>
              </a:rPr>
              <a:t>HTML </a:t>
            </a:r>
            <a:r>
              <a:rPr b="1" lang="pt-BR" sz="1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+</a:t>
            </a:r>
            <a:r>
              <a:rPr b="1" lang="pt-BR" sz="1800">
                <a:solidFill>
                  <a:srgbClr val="C36E42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b="1" lang="pt-BR" sz="1800">
                <a:solidFill>
                  <a:srgbClr val="569CD6"/>
                </a:solidFill>
                <a:latin typeface="Bitter"/>
                <a:ea typeface="Bitter"/>
                <a:cs typeface="Bitter"/>
                <a:sym typeface="Bitter"/>
              </a:rPr>
              <a:t>CSS</a:t>
            </a:r>
            <a:r>
              <a:rPr b="1" lang="pt-BR" sz="1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b="1" lang="pt-BR" sz="1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=</a:t>
            </a:r>
            <a:br>
              <a:rPr b="1" lang="pt-BR">
                <a:solidFill>
                  <a:srgbClr val="569CD6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Resultado no navegador</a:t>
            </a:r>
            <a:endParaRPr b="1" sz="11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6"/>
          <p:cNvSpPr/>
          <p:nvPr/>
        </p:nvSpPr>
        <p:spPr>
          <a:xfrm>
            <a:off x="54296" y="1636427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6"/>
          <p:cNvSpPr/>
          <p:nvPr/>
        </p:nvSpPr>
        <p:spPr>
          <a:xfrm>
            <a:off x="1329521" y="2299339"/>
            <a:ext cx="1480422" cy="1192018"/>
          </a:xfrm>
          <a:prstGeom prst="flowChartPreparation">
            <a:avLst/>
          </a:prstGeom>
          <a:solidFill>
            <a:srgbClr val="FFC100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36"/>
          <p:cNvSpPr/>
          <p:nvPr/>
        </p:nvSpPr>
        <p:spPr>
          <a:xfrm>
            <a:off x="6349528" y="2299360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6"/>
          <p:cNvSpPr/>
          <p:nvPr/>
        </p:nvSpPr>
        <p:spPr>
          <a:xfrm>
            <a:off x="7598442" y="1636433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6"/>
          <p:cNvSpPr txBox="1"/>
          <p:nvPr/>
        </p:nvSpPr>
        <p:spPr>
          <a:xfrm>
            <a:off x="53927" y="1127895"/>
            <a:ext cx="148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Acolhimento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61" name="Google Shape;461;p36"/>
          <p:cNvSpPr txBox="1"/>
          <p:nvPr/>
        </p:nvSpPr>
        <p:spPr>
          <a:xfrm>
            <a:off x="3728925" y="3463775"/>
            <a:ext cx="17016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Criando o cabeçalho com HTML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62" name="Google Shape;462;p36"/>
          <p:cNvSpPr txBox="1"/>
          <p:nvPr/>
        </p:nvSpPr>
        <p:spPr>
          <a:xfrm>
            <a:off x="4876638" y="987925"/>
            <a:ext cx="1904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Iniciando o CSS do cabeçalho e @import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63" name="Google Shape;463;p36"/>
          <p:cNvSpPr txBox="1"/>
          <p:nvPr/>
        </p:nvSpPr>
        <p:spPr>
          <a:xfrm>
            <a:off x="6483238" y="3584228"/>
            <a:ext cx="145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64" name="Google Shape;464;p36"/>
          <p:cNvSpPr txBox="1"/>
          <p:nvPr/>
        </p:nvSpPr>
        <p:spPr>
          <a:xfrm>
            <a:off x="7611777" y="1127903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Para concluir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65" name="Google Shape;465;p36"/>
          <p:cNvSpPr txBox="1"/>
          <p:nvPr/>
        </p:nvSpPr>
        <p:spPr>
          <a:xfrm>
            <a:off x="164525" y="164525"/>
            <a:ext cx="229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Agenda</a:t>
            </a:r>
            <a:endParaRPr sz="32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466" name="Google Shape;466;p36"/>
          <p:cNvSpPr txBox="1"/>
          <p:nvPr/>
        </p:nvSpPr>
        <p:spPr>
          <a:xfrm>
            <a:off x="1193288" y="3463775"/>
            <a:ext cx="17529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Retomada </a:t>
            </a: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do encontro anterior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467" name="Google Shape;467;p36"/>
          <p:cNvSpPr txBox="1"/>
          <p:nvPr/>
        </p:nvSpPr>
        <p:spPr>
          <a:xfrm>
            <a:off x="6423113" y="3491375"/>
            <a:ext cx="133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Flexbox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10 min.</a:t>
            </a:r>
            <a:endParaRPr>
              <a:solidFill>
                <a:srgbClr val="00B0C3"/>
              </a:solidFill>
            </a:endParaRPr>
          </a:p>
        </p:txBody>
      </p:sp>
      <p:sp>
        <p:nvSpPr>
          <p:cNvPr id="468" name="Google Shape;468;p36"/>
          <p:cNvSpPr/>
          <p:nvPr/>
        </p:nvSpPr>
        <p:spPr>
          <a:xfrm rot="-5400000">
            <a:off x="2892025" y="2995650"/>
            <a:ext cx="754800" cy="6525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00B0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9" name="Google Shape;46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38" y="1778888"/>
            <a:ext cx="907150" cy="9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2167" y="2347763"/>
            <a:ext cx="1095150" cy="1095174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36"/>
          <p:cNvSpPr/>
          <p:nvPr/>
        </p:nvSpPr>
        <p:spPr>
          <a:xfrm>
            <a:off x="5103903" y="1681997"/>
            <a:ext cx="1480422" cy="1192018"/>
          </a:xfrm>
          <a:prstGeom prst="flowChartPreparation">
            <a:avLst/>
          </a:prstGeom>
          <a:solidFill>
            <a:srgbClr val="FFE5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36"/>
          <p:cNvSpPr/>
          <p:nvPr/>
        </p:nvSpPr>
        <p:spPr>
          <a:xfrm>
            <a:off x="3839528" y="2299360"/>
            <a:ext cx="1480422" cy="1192018"/>
          </a:xfrm>
          <a:prstGeom prst="flowChartPreparation">
            <a:avLst/>
          </a:prstGeom>
          <a:solidFill>
            <a:srgbClr val="FF5C77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36"/>
          <p:cNvSpPr/>
          <p:nvPr/>
        </p:nvSpPr>
        <p:spPr>
          <a:xfrm>
            <a:off x="2579091" y="1636447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36"/>
          <p:cNvSpPr txBox="1"/>
          <p:nvPr/>
        </p:nvSpPr>
        <p:spPr>
          <a:xfrm>
            <a:off x="2590463" y="1127900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Reset CSS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>
              <a:solidFill>
                <a:srgbClr val="00B0C3"/>
              </a:solidFill>
            </a:endParaRPr>
          </a:p>
        </p:txBody>
      </p:sp>
      <p:pic>
        <p:nvPicPr>
          <p:cNvPr id="475" name="Google Shape;47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7325" y="1855016"/>
            <a:ext cx="754825" cy="754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04302" y="2517937"/>
            <a:ext cx="754825" cy="754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36175" y="1939463"/>
            <a:ext cx="677100" cy="6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36"/>
          <p:cNvSpPr/>
          <p:nvPr/>
        </p:nvSpPr>
        <p:spPr>
          <a:xfrm>
            <a:off x="5296675" y="2286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00E4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36"/>
          <p:cNvSpPr/>
          <p:nvPr/>
        </p:nvSpPr>
        <p:spPr>
          <a:xfrm>
            <a:off x="5296675" y="2202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6CF5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6"/>
          <p:cNvSpPr txBox="1"/>
          <p:nvPr/>
        </p:nvSpPr>
        <p:spPr>
          <a:xfrm>
            <a:off x="5328850" y="2113850"/>
            <a:ext cx="52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chemeClr val="lt1"/>
                </a:solidFill>
              </a:rPr>
              <a:t>CSS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481" name="Google Shape;481;p36"/>
          <p:cNvSpPr/>
          <p:nvPr/>
        </p:nvSpPr>
        <p:spPr>
          <a:xfrm>
            <a:off x="6763913" y="2555375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36"/>
          <p:cNvSpPr/>
          <p:nvPr/>
        </p:nvSpPr>
        <p:spPr>
          <a:xfrm>
            <a:off x="7214550" y="2555375"/>
            <a:ext cx="2043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6"/>
          <p:cNvSpPr/>
          <p:nvPr/>
        </p:nvSpPr>
        <p:spPr>
          <a:xfrm>
            <a:off x="6763925" y="2793450"/>
            <a:ext cx="204300" cy="4419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36"/>
          <p:cNvSpPr/>
          <p:nvPr/>
        </p:nvSpPr>
        <p:spPr>
          <a:xfrm>
            <a:off x="7020138" y="2793450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6"/>
          <p:cNvSpPr/>
          <p:nvPr/>
        </p:nvSpPr>
        <p:spPr>
          <a:xfrm>
            <a:off x="7020152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36"/>
          <p:cNvSpPr/>
          <p:nvPr/>
        </p:nvSpPr>
        <p:spPr>
          <a:xfrm>
            <a:off x="7249950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7" name="Google Shape;487;p36"/>
          <p:cNvPicPr preferRelativeResize="0"/>
          <p:nvPr/>
        </p:nvPicPr>
        <p:blipFill>
          <a:blip r:embed="rId8">
            <a:alphaModFix amt="75000"/>
          </a:blip>
          <a:stretch>
            <a:fillRect/>
          </a:stretch>
        </p:blipFill>
        <p:spPr>
          <a:xfrm>
            <a:off x="7866200" y="1791263"/>
            <a:ext cx="907150" cy="90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8" name="Google Shape;488;p36"/>
          <p:cNvGrpSpPr/>
          <p:nvPr/>
        </p:nvGrpSpPr>
        <p:grpSpPr>
          <a:xfrm>
            <a:off x="3817763" y="905400"/>
            <a:ext cx="5261102" cy="3421125"/>
            <a:chOff x="3817763" y="905400"/>
            <a:chExt cx="5261102" cy="3421125"/>
          </a:xfrm>
        </p:grpSpPr>
        <p:sp>
          <p:nvSpPr>
            <p:cNvPr id="489" name="Google Shape;489;p36"/>
            <p:cNvSpPr/>
            <p:nvPr/>
          </p:nvSpPr>
          <p:spPr>
            <a:xfrm>
              <a:off x="6349528" y="2307210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6"/>
            <p:cNvSpPr/>
            <p:nvPr/>
          </p:nvSpPr>
          <p:spPr>
            <a:xfrm>
              <a:off x="7598442" y="1644283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>
              <a:off x="5103903" y="1689847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6"/>
            <p:cNvSpPr/>
            <p:nvPr/>
          </p:nvSpPr>
          <p:spPr>
            <a:xfrm>
              <a:off x="3839528" y="2307210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3817763" y="3519575"/>
              <a:ext cx="15279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6340638" y="3587625"/>
              <a:ext cx="15279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4876652" y="905400"/>
              <a:ext cx="18504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7162627" y="905400"/>
              <a:ext cx="18504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la de computador&#10;&#10;Descrição gerada automaticamente" id="501" name="Google Shape;5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0000" y="965250"/>
            <a:ext cx="6201523" cy="3587639"/>
          </a:xfrm>
          <a:prstGeom prst="rect">
            <a:avLst/>
          </a:prstGeom>
          <a:noFill/>
          <a:ln>
            <a:noFill/>
          </a:ln>
          <a:effectLst>
            <a:outerShdw blurRad="1054100" sx="78000" rotWithShape="0" sy="78000">
              <a:srgbClr val="FFFFFF">
                <a:alpha val="35290"/>
              </a:srgbClr>
            </a:outerShdw>
          </a:effectLst>
        </p:spPr>
      </p:pic>
      <p:pic>
        <p:nvPicPr>
          <p:cNvPr id="502" name="Google Shape;50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249" y="1150665"/>
            <a:ext cx="4777469" cy="3042104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37"/>
          <p:cNvSpPr txBox="1"/>
          <p:nvPr>
            <p:ph type="ctrTitle"/>
          </p:nvPr>
        </p:nvSpPr>
        <p:spPr>
          <a:xfrm>
            <a:off x="312175" y="231750"/>
            <a:ext cx="74286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Estilização padrão do navegador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504" name="Google Shape;504;p37"/>
          <p:cNvSpPr txBox="1"/>
          <p:nvPr/>
        </p:nvSpPr>
        <p:spPr>
          <a:xfrm>
            <a:off x="344650" y="1065838"/>
            <a:ext cx="2889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itter"/>
                <a:ea typeface="Bitter"/>
                <a:cs typeface="Bitter"/>
                <a:sym typeface="Bitter"/>
              </a:rPr>
              <a:t>Cada navegador tem a sua apresentação por padrão e esse comportamento individualizado pode gerar conflitos de layout diante do seu projeto web.</a:t>
            </a:r>
            <a:endParaRPr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05" name="Google Shape;505;p37"/>
          <p:cNvSpPr/>
          <p:nvPr/>
        </p:nvSpPr>
        <p:spPr>
          <a:xfrm>
            <a:off x="3496725" y="1744650"/>
            <a:ext cx="1086900" cy="369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9050">
            <a:solidFill>
              <a:srgbClr val="FF5C7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Bitter"/>
                <a:ea typeface="Bitter"/>
                <a:cs typeface="Bitter"/>
                <a:sym typeface="Bitter"/>
              </a:rPr>
              <a:t>Margens</a:t>
            </a:r>
            <a:endParaRPr b="1"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06" name="Google Shape;506;p37"/>
          <p:cNvSpPr/>
          <p:nvPr/>
        </p:nvSpPr>
        <p:spPr>
          <a:xfrm>
            <a:off x="6156063" y="1812550"/>
            <a:ext cx="1086900" cy="517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9050">
            <a:solidFill>
              <a:srgbClr val="FF5C7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Bitter"/>
                <a:ea typeface="Bitter"/>
                <a:cs typeface="Bitter"/>
                <a:sym typeface="Bitter"/>
              </a:rPr>
              <a:t>Tamanho de fontes</a:t>
            </a:r>
            <a:endParaRPr b="1"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507" name="Google Shape;507;p37"/>
          <p:cNvCxnSpPr>
            <a:stCxn id="505" idx="3"/>
          </p:cNvCxnSpPr>
          <p:nvPr/>
        </p:nvCxnSpPr>
        <p:spPr>
          <a:xfrm flipH="1" rot="10800000">
            <a:off x="4583625" y="1707300"/>
            <a:ext cx="373800" cy="222000"/>
          </a:xfrm>
          <a:prstGeom prst="straightConnector1">
            <a:avLst/>
          </a:prstGeom>
          <a:noFill/>
          <a:ln cap="flat" cmpd="sng" w="28575">
            <a:solidFill>
              <a:srgbClr val="FF5C7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8" name="Google Shape;508;p37"/>
          <p:cNvCxnSpPr>
            <a:stCxn id="506" idx="1"/>
          </p:cNvCxnSpPr>
          <p:nvPr/>
        </p:nvCxnSpPr>
        <p:spPr>
          <a:xfrm rot="10800000">
            <a:off x="5578563" y="1833100"/>
            <a:ext cx="577500" cy="238200"/>
          </a:xfrm>
          <a:prstGeom prst="straightConnector1">
            <a:avLst/>
          </a:prstGeom>
          <a:noFill/>
          <a:ln cap="flat" cmpd="sng" w="28575">
            <a:solidFill>
              <a:srgbClr val="FF5C7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/>
          <p:nvPr>
            <p:ph type="ctrTitle"/>
          </p:nvPr>
        </p:nvSpPr>
        <p:spPr>
          <a:xfrm>
            <a:off x="312175" y="231750"/>
            <a:ext cx="74286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Reset CSS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514" name="Google Shape;514;p38"/>
          <p:cNvSpPr txBox="1"/>
          <p:nvPr/>
        </p:nvSpPr>
        <p:spPr>
          <a:xfrm>
            <a:off x="344650" y="1065850"/>
            <a:ext cx="32712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O reset do CSS insere propriedades que zeram a estilização padrão do navegador.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descr="Tela de computador&#10;&#10;Descrição gerada automaticamente" id="515" name="Google Shape;51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6126" y="788900"/>
            <a:ext cx="6463651" cy="3739274"/>
          </a:xfrm>
          <a:prstGeom prst="rect">
            <a:avLst/>
          </a:prstGeom>
          <a:noFill/>
          <a:ln>
            <a:noFill/>
          </a:ln>
          <a:effectLst>
            <a:outerShdw blurRad="1054100" sx="78000" rotWithShape="0" sy="78000">
              <a:srgbClr val="FFFFFF">
                <a:alpha val="35290"/>
              </a:srgbClr>
            </a:outerShdw>
          </a:effectLst>
        </p:spPr>
      </p:pic>
      <p:pic>
        <p:nvPicPr>
          <p:cNvPr id="516" name="Google Shape;51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6251" y="997016"/>
            <a:ext cx="4967862" cy="3174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39"/>
          <p:cNvSpPr txBox="1"/>
          <p:nvPr>
            <p:ph type="ctrTitle"/>
          </p:nvPr>
        </p:nvSpPr>
        <p:spPr>
          <a:xfrm>
            <a:off x="312175" y="231750"/>
            <a:ext cx="74286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Reset CSS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522" name="Google Shape;522;p39"/>
          <p:cNvSpPr txBox="1"/>
          <p:nvPr/>
        </p:nvSpPr>
        <p:spPr>
          <a:xfrm>
            <a:off x="344650" y="1065850"/>
            <a:ext cx="3271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latin typeface="Bitter"/>
                <a:ea typeface="Bitter"/>
                <a:cs typeface="Bitter"/>
                <a:sym typeface="Bitter"/>
              </a:rPr>
              <a:t>Mão na massa</a:t>
            </a:r>
            <a:endParaRPr b="1" sz="220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523" name="Google Shape;52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475" y="1553300"/>
            <a:ext cx="1415026" cy="1566175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39"/>
          <p:cNvSpPr txBox="1"/>
          <p:nvPr/>
        </p:nvSpPr>
        <p:spPr>
          <a:xfrm>
            <a:off x="2553450" y="1589050"/>
            <a:ext cx="6122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tter"/>
              <a:buAutoNum type="arabicParenR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Copiar as propriedades que fazem o reset no CSS. No link: </a:t>
            </a:r>
            <a:r>
              <a:rPr b="1" lang="pt-BR" u="sng">
                <a:solidFill>
                  <a:schemeClr val="hlink"/>
                </a:solidFill>
                <a:latin typeface="Bitter"/>
                <a:ea typeface="Bitter"/>
                <a:cs typeface="Bitter"/>
                <a:sym typeface="Bitter"/>
                <a:hlinkClick r:id="rId4"/>
              </a:rPr>
              <a:t>https://meyerweb.com/eric/tools/css/reset/</a:t>
            </a: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tter"/>
              <a:buAutoNum type="arabicParenR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Criar o arquivo no Visual Studio chamado reset.css e colar as propriedades copiadas.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tter"/>
              <a:buAutoNum type="arabicParenR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Fazer o relacionamento do reset.css através da tag &lt;link&gt; dentro do head no index.html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tter"/>
              <a:buAutoNum type="arabicParenR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Abrir o navegador e ver o resultado.</a:t>
            </a:r>
            <a:endParaRPr b="1"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0"/>
          <p:cNvSpPr/>
          <p:nvPr/>
        </p:nvSpPr>
        <p:spPr>
          <a:xfrm>
            <a:off x="54296" y="1636427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40"/>
          <p:cNvSpPr/>
          <p:nvPr/>
        </p:nvSpPr>
        <p:spPr>
          <a:xfrm>
            <a:off x="1329521" y="2299339"/>
            <a:ext cx="1480422" cy="1192018"/>
          </a:xfrm>
          <a:prstGeom prst="flowChartPreparation">
            <a:avLst/>
          </a:prstGeom>
          <a:solidFill>
            <a:srgbClr val="FFC100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40"/>
          <p:cNvSpPr/>
          <p:nvPr/>
        </p:nvSpPr>
        <p:spPr>
          <a:xfrm>
            <a:off x="6349528" y="2299360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40"/>
          <p:cNvSpPr/>
          <p:nvPr/>
        </p:nvSpPr>
        <p:spPr>
          <a:xfrm>
            <a:off x="7598442" y="1636433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40"/>
          <p:cNvSpPr txBox="1"/>
          <p:nvPr/>
        </p:nvSpPr>
        <p:spPr>
          <a:xfrm>
            <a:off x="53927" y="1127895"/>
            <a:ext cx="148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Acolhimento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34" name="Google Shape;534;p40"/>
          <p:cNvSpPr txBox="1"/>
          <p:nvPr/>
        </p:nvSpPr>
        <p:spPr>
          <a:xfrm>
            <a:off x="3728925" y="3463775"/>
            <a:ext cx="17016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Criando o cabeçalho com HTML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35" name="Google Shape;535;p40"/>
          <p:cNvSpPr txBox="1"/>
          <p:nvPr/>
        </p:nvSpPr>
        <p:spPr>
          <a:xfrm>
            <a:off x="4876638" y="987925"/>
            <a:ext cx="1904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Iniciando o CSS do cabeçalho e @import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36" name="Google Shape;536;p40"/>
          <p:cNvSpPr txBox="1"/>
          <p:nvPr/>
        </p:nvSpPr>
        <p:spPr>
          <a:xfrm>
            <a:off x="6483238" y="3584228"/>
            <a:ext cx="145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37" name="Google Shape;537;p40"/>
          <p:cNvSpPr txBox="1"/>
          <p:nvPr/>
        </p:nvSpPr>
        <p:spPr>
          <a:xfrm>
            <a:off x="7611777" y="1127903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Para concluir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38" name="Google Shape;538;p40"/>
          <p:cNvSpPr txBox="1"/>
          <p:nvPr/>
        </p:nvSpPr>
        <p:spPr>
          <a:xfrm>
            <a:off x="164525" y="164525"/>
            <a:ext cx="229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Agenda</a:t>
            </a:r>
            <a:endParaRPr sz="32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539" name="Google Shape;539;p40"/>
          <p:cNvSpPr txBox="1"/>
          <p:nvPr/>
        </p:nvSpPr>
        <p:spPr>
          <a:xfrm>
            <a:off x="1193288" y="3463775"/>
            <a:ext cx="17529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Retomada </a:t>
            </a: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do encontro anterior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40" name="Google Shape;540;p40"/>
          <p:cNvSpPr txBox="1"/>
          <p:nvPr/>
        </p:nvSpPr>
        <p:spPr>
          <a:xfrm>
            <a:off x="6423113" y="3491375"/>
            <a:ext cx="133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Flexbox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10 min.</a:t>
            </a:r>
            <a:endParaRPr>
              <a:solidFill>
                <a:srgbClr val="00B0C3"/>
              </a:solidFill>
            </a:endParaRPr>
          </a:p>
        </p:txBody>
      </p:sp>
      <p:sp>
        <p:nvSpPr>
          <p:cNvPr id="541" name="Google Shape;541;p40"/>
          <p:cNvSpPr/>
          <p:nvPr/>
        </p:nvSpPr>
        <p:spPr>
          <a:xfrm rot="5400000">
            <a:off x="4204313" y="1499200"/>
            <a:ext cx="754800" cy="6525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FF5C7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2" name="Google Shape;54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38" y="1778888"/>
            <a:ext cx="907150" cy="9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2167" y="2347763"/>
            <a:ext cx="1095150" cy="1095174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40"/>
          <p:cNvSpPr/>
          <p:nvPr/>
        </p:nvSpPr>
        <p:spPr>
          <a:xfrm>
            <a:off x="5103903" y="1681997"/>
            <a:ext cx="1480422" cy="1192018"/>
          </a:xfrm>
          <a:prstGeom prst="flowChartPreparation">
            <a:avLst/>
          </a:prstGeom>
          <a:solidFill>
            <a:srgbClr val="FFE5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40"/>
          <p:cNvSpPr/>
          <p:nvPr/>
        </p:nvSpPr>
        <p:spPr>
          <a:xfrm>
            <a:off x="3839528" y="2299360"/>
            <a:ext cx="1480422" cy="1192018"/>
          </a:xfrm>
          <a:prstGeom prst="flowChartPreparation">
            <a:avLst/>
          </a:prstGeom>
          <a:solidFill>
            <a:srgbClr val="FF5C77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40"/>
          <p:cNvSpPr/>
          <p:nvPr/>
        </p:nvSpPr>
        <p:spPr>
          <a:xfrm>
            <a:off x="2579091" y="1636447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40"/>
          <p:cNvSpPr txBox="1"/>
          <p:nvPr/>
        </p:nvSpPr>
        <p:spPr>
          <a:xfrm>
            <a:off x="2590463" y="1127900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Reset CSS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>
              <a:solidFill>
                <a:srgbClr val="00B0C3"/>
              </a:solidFill>
            </a:endParaRPr>
          </a:p>
        </p:txBody>
      </p:sp>
      <p:pic>
        <p:nvPicPr>
          <p:cNvPr id="548" name="Google Shape;548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7325" y="1855016"/>
            <a:ext cx="754825" cy="754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04302" y="2517937"/>
            <a:ext cx="754825" cy="754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36175" y="1939463"/>
            <a:ext cx="677100" cy="6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40"/>
          <p:cNvSpPr/>
          <p:nvPr/>
        </p:nvSpPr>
        <p:spPr>
          <a:xfrm>
            <a:off x="5296675" y="2286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00E4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40"/>
          <p:cNvSpPr/>
          <p:nvPr/>
        </p:nvSpPr>
        <p:spPr>
          <a:xfrm>
            <a:off x="5296675" y="2202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6CF5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40"/>
          <p:cNvSpPr txBox="1"/>
          <p:nvPr/>
        </p:nvSpPr>
        <p:spPr>
          <a:xfrm>
            <a:off x="5328850" y="2113850"/>
            <a:ext cx="52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chemeClr val="lt1"/>
                </a:solidFill>
              </a:rPr>
              <a:t>CSS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554" name="Google Shape;554;p40"/>
          <p:cNvSpPr/>
          <p:nvPr/>
        </p:nvSpPr>
        <p:spPr>
          <a:xfrm>
            <a:off x="6763913" y="2555375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40"/>
          <p:cNvSpPr/>
          <p:nvPr/>
        </p:nvSpPr>
        <p:spPr>
          <a:xfrm>
            <a:off x="7214550" y="2555375"/>
            <a:ext cx="2043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40"/>
          <p:cNvSpPr/>
          <p:nvPr/>
        </p:nvSpPr>
        <p:spPr>
          <a:xfrm>
            <a:off x="6763925" y="2793450"/>
            <a:ext cx="204300" cy="4419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0"/>
          <p:cNvSpPr/>
          <p:nvPr/>
        </p:nvSpPr>
        <p:spPr>
          <a:xfrm>
            <a:off x="7020138" y="2793450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40"/>
          <p:cNvSpPr/>
          <p:nvPr/>
        </p:nvSpPr>
        <p:spPr>
          <a:xfrm>
            <a:off x="7020152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40"/>
          <p:cNvSpPr/>
          <p:nvPr/>
        </p:nvSpPr>
        <p:spPr>
          <a:xfrm>
            <a:off x="7249950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0" name="Google Shape;560;p40"/>
          <p:cNvPicPr preferRelativeResize="0"/>
          <p:nvPr/>
        </p:nvPicPr>
        <p:blipFill>
          <a:blip r:embed="rId8">
            <a:alphaModFix amt="75000"/>
          </a:blip>
          <a:stretch>
            <a:fillRect/>
          </a:stretch>
        </p:blipFill>
        <p:spPr>
          <a:xfrm>
            <a:off x="7866200" y="1791263"/>
            <a:ext cx="907150" cy="90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1" name="Google Shape;561;p40"/>
          <p:cNvGrpSpPr/>
          <p:nvPr/>
        </p:nvGrpSpPr>
        <p:grpSpPr>
          <a:xfrm>
            <a:off x="4876652" y="905400"/>
            <a:ext cx="4202212" cy="3421125"/>
            <a:chOff x="4876652" y="905400"/>
            <a:chExt cx="4202212" cy="3421125"/>
          </a:xfrm>
        </p:grpSpPr>
        <p:sp>
          <p:nvSpPr>
            <p:cNvPr id="562" name="Google Shape;562;p40"/>
            <p:cNvSpPr/>
            <p:nvPr/>
          </p:nvSpPr>
          <p:spPr>
            <a:xfrm>
              <a:off x="6349528" y="2307210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0"/>
            <p:cNvSpPr/>
            <p:nvPr/>
          </p:nvSpPr>
          <p:spPr>
            <a:xfrm>
              <a:off x="7598442" y="1644283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5103903" y="1689847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0"/>
            <p:cNvSpPr/>
            <p:nvPr/>
          </p:nvSpPr>
          <p:spPr>
            <a:xfrm>
              <a:off x="6340638" y="3587625"/>
              <a:ext cx="15279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4876652" y="905400"/>
              <a:ext cx="18504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0"/>
            <p:cNvSpPr/>
            <p:nvPr/>
          </p:nvSpPr>
          <p:spPr>
            <a:xfrm>
              <a:off x="7162627" y="905400"/>
              <a:ext cx="18504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572;p41"/>
          <p:cNvPicPr preferRelativeResize="0"/>
          <p:nvPr/>
        </p:nvPicPr>
        <p:blipFill rotWithShape="1">
          <a:blip r:embed="rId3">
            <a:alphaModFix/>
          </a:blip>
          <a:srcRect b="6985" l="0" r="0" t="0"/>
          <a:stretch/>
        </p:blipFill>
        <p:spPr>
          <a:xfrm>
            <a:off x="349824" y="191725"/>
            <a:ext cx="2198925" cy="415266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73" name="Google Shape;573;p41"/>
          <p:cNvSpPr txBox="1"/>
          <p:nvPr>
            <p:ph type="ctrTitle"/>
          </p:nvPr>
        </p:nvSpPr>
        <p:spPr>
          <a:xfrm>
            <a:off x="2871575" y="288275"/>
            <a:ext cx="49398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  <a:latin typeface="Bitter Black"/>
                <a:ea typeface="Bitter Black"/>
                <a:cs typeface="Bitter Black"/>
                <a:sym typeface="Bitter Black"/>
              </a:rPr>
              <a:t>&lt;header&gt;</a:t>
            </a:r>
            <a:endParaRPr sz="3300">
              <a:solidFill>
                <a:srgbClr val="FF5C77"/>
              </a:solidFill>
              <a:latin typeface="Bitter Black"/>
              <a:ea typeface="Bitter Black"/>
              <a:cs typeface="Bitter Black"/>
              <a:sym typeface="Bitter Black"/>
            </a:endParaRPr>
          </a:p>
        </p:txBody>
      </p:sp>
      <p:sp>
        <p:nvSpPr>
          <p:cNvPr id="574" name="Google Shape;574;p41"/>
          <p:cNvSpPr txBox="1"/>
          <p:nvPr/>
        </p:nvSpPr>
        <p:spPr>
          <a:xfrm>
            <a:off x="2871575" y="1054475"/>
            <a:ext cx="6009300" cy="16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A tag </a:t>
            </a:r>
            <a:r>
              <a:rPr i="1" lang="pt-BR" sz="1700">
                <a:latin typeface="Bitter"/>
                <a:ea typeface="Bitter"/>
                <a:cs typeface="Bitter"/>
                <a:sym typeface="Bitter"/>
              </a:rPr>
              <a:t>header </a:t>
            </a: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irá conter todo o conteúdo do cabeçalho: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Bitter"/>
              <a:buChar char="➔"/>
            </a:pP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Logotipo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Bitter"/>
              <a:buChar char="➔"/>
            </a:pP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Menu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Bitter"/>
              <a:buChar char="➔"/>
            </a:pP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Ícones de rápido acesso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75" name="Google Shape;575;p41"/>
          <p:cNvSpPr/>
          <p:nvPr/>
        </p:nvSpPr>
        <p:spPr>
          <a:xfrm>
            <a:off x="373450" y="161275"/>
            <a:ext cx="2175300" cy="458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5C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/>
        </p:nvSpPr>
        <p:spPr>
          <a:xfrm>
            <a:off x="4487300" y="1178250"/>
            <a:ext cx="4221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2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HTML e CSS: Responsividade com mobile-first</a:t>
            </a:r>
            <a:endParaRPr sz="24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pic>
        <p:nvPicPr>
          <p:cNvPr id="156" name="Google Shape;156;p24"/>
          <p:cNvPicPr preferRelativeResize="0"/>
          <p:nvPr/>
        </p:nvPicPr>
        <p:blipFill rotWithShape="1">
          <a:blip r:embed="rId3">
            <a:alphaModFix/>
          </a:blip>
          <a:srcRect b="37397" l="17969" r="11865" t="33950"/>
          <a:stretch/>
        </p:blipFill>
        <p:spPr>
          <a:xfrm>
            <a:off x="7008800" y="3425163"/>
            <a:ext cx="2135200" cy="123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4"/>
          <p:cNvSpPr txBox="1"/>
          <p:nvPr/>
        </p:nvSpPr>
        <p:spPr>
          <a:xfrm>
            <a:off x="7555850" y="3718492"/>
            <a:ext cx="1376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Inicie a gravação</a:t>
            </a:r>
            <a:endParaRPr b="1" sz="15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4487300" y="1996925"/>
            <a:ext cx="4102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2200">
                <a:solidFill>
                  <a:schemeClr val="dk1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Elementos semânticos, header, @import e flexbox</a:t>
            </a:r>
            <a:endParaRPr sz="2200">
              <a:solidFill>
                <a:schemeClr val="dk1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grpSp>
        <p:nvGrpSpPr>
          <p:cNvPr id="159" name="Google Shape;159;p24"/>
          <p:cNvGrpSpPr/>
          <p:nvPr/>
        </p:nvGrpSpPr>
        <p:grpSpPr>
          <a:xfrm>
            <a:off x="465970" y="496480"/>
            <a:ext cx="3730369" cy="2878963"/>
            <a:chOff x="460138" y="675438"/>
            <a:chExt cx="4914200" cy="3792600"/>
          </a:xfrm>
        </p:grpSpPr>
        <p:pic>
          <p:nvPicPr>
            <p:cNvPr id="160" name="Google Shape;160;p24"/>
            <p:cNvPicPr preferRelativeResize="0"/>
            <p:nvPr/>
          </p:nvPicPr>
          <p:blipFill>
            <a:blip r:embed="rId4">
              <a:alphaModFix amt="72000"/>
            </a:blip>
            <a:stretch>
              <a:fillRect/>
            </a:stretch>
          </p:blipFill>
          <p:spPr>
            <a:xfrm>
              <a:off x="460138" y="675438"/>
              <a:ext cx="4088800" cy="37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1" name="Google Shape;161;p24"/>
            <p:cNvSpPr/>
            <p:nvPr/>
          </p:nvSpPr>
          <p:spPr>
            <a:xfrm>
              <a:off x="1150508" y="1837387"/>
              <a:ext cx="2705700" cy="434700"/>
            </a:xfrm>
            <a:prstGeom prst="rect">
              <a:avLst/>
            </a:prstGeom>
            <a:solidFill>
              <a:srgbClr val="A6CC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4"/>
            <p:cNvSpPr/>
            <p:nvPr/>
          </p:nvSpPr>
          <p:spPr>
            <a:xfrm>
              <a:off x="1150508" y="2313885"/>
              <a:ext cx="617400" cy="515700"/>
            </a:xfrm>
            <a:prstGeom prst="rect">
              <a:avLst/>
            </a:prstGeom>
            <a:solidFill>
              <a:srgbClr val="FFCB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4"/>
            <p:cNvSpPr/>
            <p:nvPr/>
          </p:nvSpPr>
          <p:spPr>
            <a:xfrm>
              <a:off x="1851846" y="2313885"/>
              <a:ext cx="617400" cy="515700"/>
            </a:xfrm>
            <a:prstGeom prst="rect">
              <a:avLst/>
            </a:prstGeom>
            <a:solidFill>
              <a:srgbClr val="FFCB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4"/>
            <p:cNvSpPr/>
            <p:nvPr/>
          </p:nvSpPr>
          <p:spPr>
            <a:xfrm>
              <a:off x="2553183" y="2313885"/>
              <a:ext cx="617400" cy="515700"/>
            </a:xfrm>
            <a:prstGeom prst="rect">
              <a:avLst/>
            </a:prstGeom>
            <a:solidFill>
              <a:srgbClr val="FFCB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4"/>
            <p:cNvSpPr/>
            <p:nvPr/>
          </p:nvSpPr>
          <p:spPr>
            <a:xfrm>
              <a:off x="3236868" y="2313885"/>
              <a:ext cx="617400" cy="515700"/>
            </a:xfrm>
            <a:prstGeom prst="rect">
              <a:avLst/>
            </a:prstGeom>
            <a:solidFill>
              <a:srgbClr val="FFCB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1021027" y="1584004"/>
              <a:ext cx="2967000" cy="196800"/>
            </a:xfrm>
            <a:prstGeom prst="rect">
              <a:avLst/>
            </a:prstGeom>
            <a:solidFill>
              <a:srgbClr val="CDE7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1150508" y="1627271"/>
              <a:ext cx="539400" cy="115800"/>
            </a:xfrm>
            <a:prstGeom prst="rect">
              <a:avLst/>
            </a:prstGeom>
            <a:solidFill>
              <a:srgbClr val="FFCA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>
              <a:off x="2825298" y="1670872"/>
              <a:ext cx="299700" cy="291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4"/>
            <p:cNvSpPr/>
            <p:nvPr/>
          </p:nvSpPr>
          <p:spPr>
            <a:xfrm>
              <a:off x="3262859" y="1670872"/>
              <a:ext cx="299700" cy="291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4"/>
            <p:cNvSpPr/>
            <p:nvPr/>
          </p:nvSpPr>
          <p:spPr>
            <a:xfrm>
              <a:off x="3700420" y="1627271"/>
              <a:ext cx="125700" cy="115800"/>
            </a:xfrm>
            <a:prstGeom prst="ellipse">
              <a:avLst/>
            </a:prstGeom>
            <a:solidFill>
              <a:srgbClr val="FFCA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4"/>
            <p:cNvSpPr/>
            <p:nvPr/>
          </p:nvSpPr>
          <p:spPr>
            <a:xfrm>
              <a:off x="1150508" y="2871369"/>
              <a:ext cx="1350900" cy="357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4"/>
            <p:cNvSpPr/>
            <p:nvPr/>
          </p:nvSpPr>
          <p:spPr>
            <a:xfrm>
              <a:off x="2553183" y="2871369"/>
              <a:ext cx="1303200" cy="912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4"/>
            <p:cNvSpPr/>
            <p:nvPr/>
          </p:nvSpPr>
          <p:spPr>
            <a:xfrm>
              <a:off x="2553183" y="3004514"/>
              <a:ext cx="1303200" cy="912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4"/>
            <p:cNvSpPr/>
            <p:nvPr/>
          </p:nvSpPr>
          <p:spPr>
            <a:xfrm>
              <a:off x="2553183" y="3137659"/>
              <a:ext cx="1303200" cy="912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4"/>
            <p:cNvSpPr/>
            <p:nvPr/>
          </p:nvSpPr>
          <p:spPr>
            <a:xfrm>
              <a:off x="2423670" y="1670872"/>
              <a:ext cx="299700" cy="291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6" name="Google Shape;176;p24"/>
            <p:cNvGrpSpPr/>
            <p:nvPr/>
          </p:nvGrpSpPr>
          <p:grpSpPr>
            <a:xfrm>
              <a:off x="3409821" y="2011957"/>
              <a:ext cx="1538359" cy="1725224"/>
              <a:chOff x="5746075" y="1350900"/>
              <a:chExt cx="2266625" cy="2412900"/>
            </a:xfrm>
          </p:grpSpPr>
          <p:sp>
            <p:nvSpPr>
              <p:cNvPr id="177" name="Google Shape;177;p24"/>
              <p:cNvSpPr/>
              <p:nvPr/>
            </p:nvSpPr>
            <p:spPr>
              <a:xfrm>
                <a:off x="6003150" y="1350900"/>
                <a:ext cx="1733700" cy="2412900"/>
              </a:xfrm>
              <a:prstGeom prst="roundRect">
                <a:avLst>
                  <a:gd fmla="val 9584" name="adj"/>
                </a:avLst>
              </a:prstGeom>
              <a:solidFill>
                <a:srgbClr val="FFFFFF"/>
              </a:solidFill>
              <a:ln cap="flat" cmpd="sng" w="1143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78" name="Google Shape;178;p24"/>
              <p:cNvPicPr preferRelativeResize="0"/>
              <p:nvPr/>
            </p:nvPicPr>
            <p:blipFill>
              <a:blip r:embed="rId5">
                <a:alphaModFix amt="72000"/>
              </a:blip>
              <a:stretch>
                <a:fillRect/>
              </a:stretch>
            </p:blipFill>
            <p:spPr>
              <a:xfrm>
                <a:off x="5746075" y="1350900"/>
                <a:ext cx="2266625" cy="239837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79" name="Google Shape;179;p24"/>
              <p:cNvSpPr/>
              <p:nvPr/>
            </p:nvSpPr>
            <p:spPr>
              <a:xfrm>
                <a:off x="6290093" y="1870823"/>
                <a:ext cx="1174200" cy="372000"/>
              </a:xfrm>
              <a:prstGeom prst="rect">
                <a:avLst/>
              </a:prstGeom>
              <a:solidFill>
                <a:srgbClr val="A6CC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24"/>
              <p:cNvSpPr/>
              <p:nvPr/>
            </p:nvSpPr>
            <p:spPr>
              <a:xfrm>
                <a:off x="6290093" y="2284968"/>
                <a:ext cx="552600" cy="441300"/>
              </a:xfrm>
              <a:prstGeom prst="rect">
                <a:avLst/>
              </a:prstGeom>
              <a:solidFill>
                <a:srgbClr val="FFCB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24"/>
              <p:cNvSpPr/>
              <p:nvPr/>
            </p:nvSpPr>
            <p:spPr>
              <a:xfrm>
                <a:off x="6911746" y="2284968"/>
                <a:ext cx="552600" cy="441300"/>
              </a:xfrm>
              <a:prstGeom prst="rect">
                <a:avLst/>
              </a:prstGeom>
              <a:solidFill>
                <a:srgbClr val="FFCB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4"/>
              <p:cNvSpPr/>
              <p:nvPr/>
            </p:nvSpPr>
            <p:spPr>
              <a:xfrm>
                <a:off x="6224983" y="1660067"/>
                <a:ext cx="1293600" cy="168600"/>
              </a:xfrm>
              <a:prstGeom prst="rect">
                <a:avLst/>
              </a:prstGeom>
              <a:solidFill>
                <a:srgbClr val="CDE7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24"/>
              <p:cNvSpPr/>
              <p:nvPr/>
            </p:nvSpPr>
            <p:spPr>
              <a:xfrm>
                <a:off x="6290222" y="1697111"/>
                <a:ext cx="103500" cy="99300"/>
              </a:xfrm>
              <a:prstGeom prst="rect">
                <a:avLst/>
              </a:prstGeom>
              <a:solidFill>
                <a:srgbClr val="FFCA8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24"/>
              <p:cNvSpPr/>
              <p:nvPr/>
            </p:nvSpPr>
            <p:spPr>
              <a:xfrm>
                <a:off x="6820208" y="1734441"/>
                <a:ext cx="210000" cy="24600"/>
              </a:xfrm>
              <a:prstGeom prst="rect">
                <a:avLst/>
              </a:pr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24"/>
              <p:cNvSpPr/>
              <p:nvPr/>
            </p:nvSpPr>
            <p:spPr>
              <a:xfrm>
                <a:off x="7067729" y="1734441"/>
                <a:ext cx="210000" cy="24600"/>
              </a:xfrm>
              <a:prstGeom prst="rect">
                <a:avLst/>
              </a:pr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24"/>
              <p:cNvSpPr/>
              <p:nvPr/>
            </p:nvSpPr>
            <p:spPr>
              <a:xfrm>
                <a:off x="7360757" y="1694742"/>
                <a:ext cx="103500" cy="99300"/>
              </a:xfrm>
              <a:prstGeom prst="ellipse">
                <a:avLst/>
              </a:prstGeom>
              <a:solidFill>
                <a:srgbClr val="FFCA8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24"/>
              <p:cNvSpPr/>
              <p:nvPr/>
            </p:nvSpPr>
            <p:spPr>
              <a:xfrm>
                <a:off x="6290222" y="2762266"/>
                <a:ext cx="1174200" cy="3060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24"/>
              <p:cNvSpPr/>
              <p:nvPr/>
            </p:nvSpPr>
            <p:spPr>
              <a:xfrm>
                <a:off x="6290093" y="3104302"/>
                <a:ext cx="1174200" cy="780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24"/>
              <p:cNvSpPr/>
              <p:nvPr/>
            </p:nvSpPr>
            <p:spPr>
              <a:xfrm>
                <a:off x="6290093" y="3218296"/>
                <a:ext cx="1174200" cy="780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24"/>
              <p:cNvSpPr/>
              <p:nvPr/>
            </p:nvSpPr>
            <p:spPr>
              <a:xfrm>
                <a:off x="6290093" y="3332291"/>
                <a:ext cx="1174200" cy="780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24"/>
              <p:cNvSpPr/>
              <p:nvPr/>
            </p:nvSpPr>
            <p:spPr>
              <a:xfrm>
                <a:off x="6572703" y="1734441"/>
                <a:ext cx="210000" cy="24600"/>
              </a:xfrm>
              <a:prstGeom prst="rect">
                <a:avLst/>
              </a:pr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2" name="Google Shape;192;p24"/>
            <p:cNvSpPr/>
            <p:nvPr/>
          </p:nvSpPr>
          <p:spPr>
            <a:xfrm>
              <a:off x="4551534" y="2705187"/>
              <a:ext cx="602400" cy="1040400"/>
            </a:xfrm>
            <a:prstGeom prst="roundRect">
              <a:avLst>
                <a:gd fmla="val 11189" name="adj"/>
              </a:avLst>
            </a:prstGeom>
            <a:solidFill>
              <a:srgbClr val="FFFFFF"/>
            </a:solidFill>
            <a:ln cap="flat" cmpd="sng" w="762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93" name="Google Shape;193;p24"/>
            <p:cNvPicPr preferRelativeResize="0"/>
            <p:nvPr/>
          </p:nvPicPr>
          <p:blipFill>
            <a:blip r:embed="rId6">
              <a:alphaModFix amt="72000"/>
            </a:blip>
            <a:stretch>
              <a:fillRect/>
            </a:stretch>
          </p:blipFill>
          <p:spPr>
            <a:xfrm>
              <a:off x="4327187" y="2705419"/>
              <a:ext cx="1047150" cy="104041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4" name="Google Shape;194;p24"/>
            <p:cNvSpPr/>
            <p:nvPr/>
          </p:nvSpPr>
          <p:spPr>
            <a:xfrm>
              <a:off x="4649894" y="2826374"/>
              <a:ext cx="418800" cy="83100"/>
            </a:xfrm>
            <a:prstGeom prst="rect">
              <a:avLst/>
            </a:prstGeom>
            <a:solidFill>
              <a:srgbClr val="CDE7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4668079" y="2844117"/>
              <a:ext cx="112200" cy="47400"/>
            </a:xfrm>
            <a:prstGeom prst="rect">
              <a:avLst/>
            </a:prstGeom>
            <a:solidFill>
              <a:srgbClr val="FFCA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4976079" y="2864615"/>
              <a:ext cx="62700" cy="45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4976080" y="2850667"/>
              <a:ext cx="62700" cy="45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4976082" y="2878564"/>
              <a:ext cx="62700" cy="45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4649894" y="2928792"/>
              <a:ext cx="418800" cy="120300"/>
            </a:xfrm>
            <a:prstGeom prst="rect">
              <a:avLst/>
            </a:prstGeom>
            <a:solidFill>
              <a:srgbClr val="A6CC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4649894" y="3068786"/>
              <a:ext cx="196800" cy="137400"/>
            </a:xfrm>
            <a:prstGeom prst="rect">
              <a:avLst/>
            </a:prstGeom>
            <a:solidFill>
              <a:srgbClr val="FFCB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4871611" y="3068786"/>
              <a:ext cx="196800" cy="137400"/>
            </a:xfrm>
            <a:prstGeom prst="rect">
              <a:avLst/>
            </a:prstGeom>
            <a:solidFill>
              <a:srgbClr val="FFCB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4649862" y="3225480"/>
              <a:ext cx="418800" cy="1203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4649862" y="3365474"/>
              <a:ext cx="418800" cy="474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4649862" y="3434728"/>
              <a:ext cx="418800" cy="474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4649862" y="3503981"/>
              <a:ext cx="418800" cy="474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4"/>
            <p:cNvSpPr/>
            <p:nvPr/>
          </p:nvSpPr>
          <p:spPr>
            <a:xfrm>
              <a:off x="4649862" y="3565169"/>
              <a:ext cx="418800" cy="474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" name="Google Shape;207;p24"/>
          <p:cNvSpPr txBox="1"/>
          <p:nvPr/>
        </p:nvSpPr>
        <p:spPr>
          <a:xfrm>
            <a:off x="403300" y="3718500"/>
            <a:ext cx="29115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00B7C1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Reunião </a:t>
            </a:r>
            <a:r>
              <a:rPr lang="pt-BR" sz="3000">
                <a:solidFill>
                  <a:srgbClr val="00B7C1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4</a:t>
            </a:r>
            <a:endParaRPr b="0" i="0" sz="3000" u="none" cap="none" strike="noStrike">
              <a:solidFill>
                <a:srgbClr val="00B7C1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00B7C1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12 a 16/06/2023</a:t>
            </a:r>
            <a:endParaRPr b="0" i="0" sz="3200" u="none" cap="none" strike="noStrike">
              <a:solidFill>
                <a:srgbClr val="00B7C1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2"/>
          <p:cNvSpPr/>
          <p:nvPr/>
        </p:nvSpPr>
        <p:spPr>
          <a:xfrm>
            <a:off x="1337125" y="1249250"/>
            <a:ext cx="2979300" cy="2979300"/>
          </a:xfrm>
          <a:prstGeom prst="ellipse">
            <a:avLst/>
          </a:prstGeom>
          <a:solidFill>
            <a:srgbClr val="F3F3F3"/>
          </a:solidFill>
          <a:ln cap="flat" cmpd="sng" w="38100">
            <a:solidFill>
              <a:srgbClr val="00B0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42"/>
          <p:cNvSpPr txBox="1"/>
          <p:nvPr>
            <p:ph type="ctrTitle"/>
          </p:nvPr>
        </p:nvSpPr>
        <p:spPr>
          <a:xfrm>
            <a:off x="257400" y="245850"/>
            <a:ext cx="78654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FF5C77"/>
                </a:solidFill>
                <a:latin typeface="Bitter Black"/>
                <a:ea typeface="Bitter Black"/>
                <a:cs typeface="Bitter Black"/>
                <a:sym typeface="Bitter Black"/>
              </a:rPr>
              <a:t>TAGS semânticas e não semânticas</a:t>
            </a:r>
            <a:endParaRPr sz="2500">
              <a:solidFill>
                <a:srgbClr val="FF5C77"/>
              </a:solidFill>
              <a:latin typeface="Bitter Black"/>
              <a:ea typeface="Bitter Black"/>
              <a:cs typeface="Bitter Black"/>
              <a:sym typeface="Bitter Black"/>
            </a:endParaRPr>
          </a:p>
        </p:txBody>
      </p:sp>
      <p:sp>
        <p:nvSpPr>
          <p:cNvPr id="582" name="Google Shape;582;p42"/>
          <p:cNvSpPr txBox="1"/>
          <p:nvPr/>
        </p:nvSpPr>
        <p:spPr>
          <a:xfrm>
            <a:off x="1807277" y="1548625"/>
            <a:ext cx="1804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00B0C3"/>
                </a:solidFill>
                <a:latin typeface="Courier New"/>
                <a:ea typeface="Courier New"/>
                <a:cs typeface="Courier New"/>
                <a:sym typeface="Courier New"/>
              </a:rPr>
              <a:t>&lt;header&gt;</a:t>
            </a:r>
            <a:endParaRPr b="1" sz="2000">
              <a:solidFill>
                <a:srgbClr val="00B0C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3" name="Google Shape;583;p42"/>
          <p:cNvSpPr txBox="1"/>
          <p:nvPr/>
        </p:nvSpPr>
        <p:spPr>
          <a:xfrm>
            <a:off x="2478699" y="2029100"/>
            <a:ext cx="2007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00B0C3"/>
                </a:solidFill>
                <a:latin typeface="Courier New"/>
                <a:ea typeface="Courier New"/>
                <a:cs typeface="Courier New"/>
                <a:sym typeface="Courier New"/>
              </a:rPr>
              <a:t>&lt;section&gt;</a:t>
            </a:r>
            <a:endParaRPr b="1" sz="2000">
              <a:solidFill>
                <a:srgbClr val="00B0C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4" name="Google Shape;584;p42"/>
          <p:cNvSpPr txBox="1"/>
          <p:nvPr/>
        </p:nvSpPr>
        <p:spPr>
          <a:xfrm>
            <a:off x="2872640" y="2629625"/>
            <a:ext cx="138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00B0C3"/>
                </a:solidFill>
                <a:latin typeface="Courier New"/>
                <a:ea typeface="Courier New"/>
                <a:cs typeface="Courier New"/>
                <a:sym typeface="Courier New"/>
              </a:rPr>
              <a:t>&lt;article&gt;</a:t>
            </a:r>
            <a:endParaRPr b="1" sz="1600">
              <a:solidFill>
                <a:srgbClr val="00B0C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5" name="Google Shape;585;p42"/>
          <p:cNvSpPr txBox="1"/>
          <p:nvPr/>
        </p:nvSpPr>
        <p:spPr>
          <a:xfrm>
            <a:off x="1492650" y="2523338"/>
            <a:ext cx="138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00B0C3"/>
                </a:solidFill>
                <a:latin typeface="Courier New"/>
                <a:ea typeface="Courier New"/>
                <a:cs typeface="Courier New"/>
                <a:sym typeface="Courier New"/>
              </a:rPr>
              <a:t>&lt;addres&gt;</a:t>
            </a:r>
            <a:endParaRPr b="1" sz="1600">
              <a:solidFill>
                <a:srgbClr val="00B0C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6" name="Google Shape;586;p42"/>
          <p:cNvSpPr txBox="1"/>
          <p:nvPr/>
        </p:nvSpPr>
        <p:spPr>
          <a:xfrm>
            <a:off x="2872655" y="3233225"/>
            <a:ext cx="138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00B0C3"/>
                </a:solidFill>
                <a:latin typeface="Courier New"/>
                <a:ea typeface="Courier New"/>
                <a:cs typeface="Courier New"/>
                <a:sym typeface="Courier New"/>
              </a:rPr>
              <a:t>&lt;nav&gt;</a:t>
            </a:r>
            <a:endParaRPr b="1" sz="1600">
              <a:solidFill>
                <a:srgbClr val="00B0C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7" name="Google Shape;587;p42"/>
          <p:cNvSpPr txBox="1"/>
          <p:nvPr/>
        </p:nvSpPr>
        <p:spPr>
          <a:xfrm>
            <a:off x="1578134" y="3060725"/>
            <a:ext cx="138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00B0C3"/>
                </a:solidFill>
                <a:latin typeface="Courier New"/>
                <a:ea typeface="Courier New"/>
                <a:cs typeface="Courier New"/>
                <a:sym typeface="Courier New"/>
              </a:rPr>
              <a:t>&lt;footer&gt;</a:t>
            </a:r>
            <a:endParaRPr b="1" sz="1600">
              <a:solidFill>
                <a:srgbClr val="00B0C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8" name="Google Shape;588;p42"/>
          <p:cNvSpPr/>
          <p:nvPr/>
        </p:nvSpPr>
        <p:spPr>
          <a:xfrm>
            <a:off x="1354075" y="3658725"/>
            <a:ext cx="2962500" cy="619500"/>
          </a:xfrm>
          <a:prstGeom prst="roundRect">
            <a:avLst>
              <a:gd fmla="val 16667" name="adj"/>
            </a:avLst>
          </a:prstGeom>
          <a:solidFill>
            <a:srgbClr val="00B0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lt1"/>
                </a:solidFill>
                <a:latin typeface="Bitter ExtraBold"/>
                <a:ea typeface="Bitter ExtraBold"/>
                <a:cs typeface="Bitter ExtraBold"/>
                <a:sym typeface="Bitter ExtraBold"/>
              </a:rPr>
              <a:t>SEMÂNTICAS</a:t>
            </a:r>
            <a:endParaRPr sz="1700">
              <a:solidFill>
                <a:schemeClr val="lt1"/>
              </a:solidFill>
              <a:latin typeface="Bitter ExtraBold"/>
              <a:ea typeface="Bitter ExtraBold"/>
              <a:cs typeface="Bitter ExtraBold"/>
              <a:sym typeface="Bitter ExtraBold"/>
            </a:endParaRPr>
          </a:p>
        </p:txBody>
      </p:sp>
      <p:sp>
        <p:nvSpPr>
          <p:cNvPr id="589" name="Google Shape;589;p42"/>
          <p:cNvSpPr/>
          <p:nvPr/>
        </p:nvSpPr>
        <p:spPr>
          <a:xfrm>
            <a:off x="4598575" y="1283825"/>
            <a:ext cx="2979300" cy="2979300"/>
          </a:xfrm>
          <a:prstGeom prst="ellipse">
            <a:avLst/>
          </a:prstGeom>
          <a:solidFill>
            <a:srgbClr val="F3F3F3"/>
          </a:solidFill>
          <a:ln cap="flat" cmpd="sng" w="38100">
            <a:solidFill>
              <a:srgbClr val="FF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42"/>
          <p:cNvSpPr txBox="1"/>
          <p:nvPr/>
        </p:nvSpPr>
        <p:spPr>
          <a:xfrm>
            <a:off x="5128152" y="2252350"/>
            <a:ext cx="1804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FFC242"/>
                </a:solidFill>
                <a:latin typeface="Courier New"/>
                <a:ea typeface="Courier New"/>
                <a:cs typeface="Courier New"/>
                <a:sym typeface="Courier New"/>
              </a:rPr>
              <a:t>&lt;div&gt;</a:t>
            </a:r>
            <a:endParaRPr b="1" sz="2200">
              <a:solidFill>
                <a:srgbClr val="FFC24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91" name="Google Shape;591;p42"/>
          <p:cNvSpPr txBox="1"/>
          <p:nvPr/>
        </p:nvSpPr>
        <p:spPr>
          <a:xfrm>
            <a:off x="5799574" y="2732825"/>
            <a:ext cx="2007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C242"/>
                </a:solidFill>
                <a:latin typeface="Courier New"/>
                <a:ea typeface="Courier New"/>
                <a:cs typeface="Courier New"/>
                <a:sym typeface="Courier New"/>
              </a:rPr>
              <a:t>&lt;span&gt;</a:t>
            </a:r>
            <a:endParaRPr b="1" sz="2000">
              <a:solidFill>
                <a:srgbClr val="FFC24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92" name="Google Shape;592;p42"/>
          <p:cNvSpPr/>
          <p:nvPr/>
        </p:nvSpPr>
        <p:spPr>
          <a:xfrm>
            <a:off x="4615525" y="3693300"/>
            <a:ext cx="2962500" cy="6195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lt1"/>
                </a:solidFill>
                <a:latin typeface="Bitter ExtraBold"/>
                <a:ea typeface="Bitter ExtraBold"/>
                <a:cs typeface="Bitter ExtraBold"/>
                <a:sym typeface="Bitter ExtraBold"/>
              </a:rPr>
              <a:t>NÃO SEMÂNTICA</a:t>
            </a:r>
            <a:endParaRPr sz="1700">
              <a:solidFill>
                <a:schemeClr val="lt1"/>
              </a:solidFill>
              <a:latin typeface="Bitter ExtraBold"/>
              <a:ea typeface="Bitter ExtraBold"/>
              <a:cs typeface="Bitter ExtraBold"/>
              <a:sym typeface="Bitter Extra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43"/>
          <p:cNvSpPr txBox="1"/>
          <p:nvPr>
            <p:ph type="ctrTitle"/>
          </p:nvPr>
        </p:nvSpPr>
        <p:spPr>
          <a:xfrm>
            <a:off x="257400" y="1137050"/>
            <a:ext cx="83151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FF5C77"/>
                </a:solidFill>
                <a:latin typeface="Bitter Black"/>
                <a:ea typeface="Bitter Black"/>
                <a:cs typeface="Bitter Black"/>
                <a:sym typeface="Bitter Black"/>
              </a:rPr>
              <a:t>TAGS semânticas</a:t>
            </a:r>
            <a:endParaRPr sz="2500">
              <a:solidFill>
                <a:srgbClr val="FF5C77"/>
              </a:solidFill>
              <a:latin typeface="Bitter Black"/>
              <a:ea typeface="Bitter Black"/>
              <a:cs typeface="Bitter Black"/>
              <a:sym typeface="Bitter Black"/>
            </a:endParaRPr>
          </a:p>
        </p:txBody>
      </p:sp>
      <p:sp>
        <p:nvSpPr>
          <p:cNvPr id="598" name="Google Shape;598;p43"/>
          <p:cNvSpPr txBox="1"/>
          <p:nvPr/>
        </p:nvSpPr>
        <p:spPr>
          <a:xfrm>
            <a:off x="746900" y="1935175"/>
            <a:ext cx="76050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50">
                <a:solidFill>
                  <a:schemeClr val="dk1"/>
                </a:solidFill>
                <a:highlight>
                  <a:srgbClr val="FFFFFF"/>
                </a:highlight>
                <a:latin typeface="Bitter"/>
                <a:ea typeface="Bitter"/>
                <a:cs typeface="Bitter"/>
                <a:sym typeface="Bitter"/>
              </a:rPr>
              <a:t>Elementos semânticos conseguem passar uma informação com um significado específico para o conteúdo interpretado pelo navegador, não depende apenas do texto dentro da tag para se entender o que há naquela parte do site.</a:t>
            </a:r>
            <a:endParaRPr sz="19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44"/>
          <p:cNvSpPr txBox="1"/>
          <p:nvPr>
            <p:ph type="ctrTitle"/>
          </p:nvPr>
        </p:nvSpPr>
        <p:spPr>
          <a:xfrm>
            <a:off x="315375" y="146400"/>
            <a:ext cx="74286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He</a:t>
            </a:r>
            <a:r>
              <a:rPr lang="pt-BR" sz="3300">
                <a:solidFill>
                  <a:srgbClr val="FF5C77"/>
                </a:solidFill>
              </a:rPr>
              <a:t>ader (cabeçalhos)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604" name="Google Shape;604;p44"/>
          <p:cNvSpPr txBox="1"/>
          <p:nvPr/>
        </p:nvSpPr>
        <p:spPr>
          <a:xfrm>
            <a:off x="411850" y="1205625"/>
            <a:ext cx="7971600" cy="29706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DOCTYPE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8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8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8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8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charset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"UTF-8"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8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8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"viewport"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8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content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"width=device-width, initial-scale=1.0"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8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Biblioteca Start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8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link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8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rel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"stylesheet"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8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"reset.css"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8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link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8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rel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"stylesheet"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8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"styles.css"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8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8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8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header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"cabeçalho"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"cabeçalho__menu-hamburguer"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"img/Logo.svg"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"Logotipo da Biblioteca Start"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"#"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"img/Favoritos.svg"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"Meus favoritos"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"#"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"img/Emprestimos.svg"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"Meus 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Empréstimos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"#"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"img/Usuario.svg"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"Meu Perfil"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header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8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pt-BR" sz="8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8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05" name="Google Shape;605;p44"/>
          <p:cNvSpPr txBox="1"/>
          <p:nvPr/>
        </p:nvSpPr>
        <p:spPr>
          <a:xfrm>
            <a:off x="335650" y="779025"/>
            <a:ext cx="7971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50">
                <a:solidFill>
                  <a:schemeClr val="dk1"/>
                </a:solidFill>
                <a:highlight>
                  <a:srgbClr val="FFFFFF"/>
                </a:highlight>
                <a:latin typeface="Bitter"/>
                <a:ea typeface="Bitter"/>
                <a:cs typeface="Bitter"/>
                <a:sym typeface="Bitter"/>
              </a:rPr>
              <a:t>No arquivo index.html vamos criar o &lt;header&gt; dentro do &lt;body&gt;</a:t>
            </a:r>
            <a:endParaRPr sz="16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06" name="Google Shape;606;p44"/>
          <p:cNvSpPr txBox="1"/>
          <p:nvPr/>
        </p:nvSpPr>
        <p:spPr>
          <a:xfrm>
            <a:off x="380250" y="4176225"/>
            <a:ext cx="8383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Link com as i</a:t>
            </a:r>
            <a:r>
              <a:rPr b="1" lang="pt-BR" sz="12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magens do projeto: </a:t>
            </a:r>
            <a:r>
              <a:rPr b="1" lang="pt-BR" sz="1200" u="sng">
                <a:solidFill>
                  <a:schemeClr val="hlink"/>
                </a:solidFill>
                <a:latin typeface="Bitter"/>
                <a:ea typeface="Bitter"/>
                <a:cs typeface="Bitter"/>
                <a:sym typeface="Bitter"/>
                <a:hlinkClick r:id="rId3"/>
              </a:rPr>
              <a:t>https://github.com/silviosnjr/BibliotecaStartReferencia/raw/main/imagens_biblioteca_start.zip</a:t>
            </a:r>
            <a:endParaRPr b="1" sz="120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607" name="Google Shape;60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4975" y="121725"/>
            <a:ext cx="519300" cy="561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5"/>
          <p:cNvSpPr txBox="1"/>
          <p:nvPr/>
        </p:nvSpPr>
        <p:spPr>
          <a:xfrm>
            <a:off x="509375" y="1065850"/>
            <a:ext cx="3271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latin typeface="Bitter"/>
                <a:ea typeface="Bitter"/>
                <a:cs typeface="Bitter"/>
                <a:sym typeface="Bitter"/>
              </a:rPr>
              <a:t>Mão na massa</a:t>
            </a:r>
            <a:endParaRPr b="1" sz="220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613" name="Google Shape;61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200" y="1553300"/>
            <a:ext cx="1415026" cy="1566175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p45"/>
          <p:cNvSpPr txBox="1"/>
          <p:nvPr/>
        </p:nvSpPr>
        <p:spPr>
          <a:xfrm>
            <a:off x="2672425" y="950250"/>
            <a:ext cx="61227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tter"/>
              <a:buAutoNum type="arabicPeriod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Vamos criar a tag semântica &lt;header&gt; no index.html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tter"/>
              <a:buAutoNum type="arabicPeriod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Dentro do header inserir: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itter"/>
              <a:buAutoNum type="arabicPeriod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&lt;span&gt; que será nosso menu </a:t>
            </a: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hambúrguer.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itter"/>
              <a:buAutoNum type="arabicPeriod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&lt;img&gt; com o logotipo da Biblioteca Start.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itter"/>
              <a:buAutoNum type="arabicPeriod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links com a tag &lt;a&gt; contendo um &lt;img&gt; para: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29845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itter"/>
              <a:buAutoNum type="arabicPeriod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Meus favoritos.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29845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itter"/>
              <a:buAutoNum type="arabicPeriod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Meus empréstimos.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29845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itter"/>
              <a:buAutoNum type="arabicPeriod"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Meu Perfil.</a:t>
            </a:r>
            <a:endParaRPr b="1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15" name="Google Shape;615;p45"/>
          <p:cNvSpPr txBox="1"/>
          <p:nvPr>
            <p:ph type="ctrTitle"/>
          </p:nvPr>
        </p:nvSpPr>
        <p:spPr>
          <a:xfrm>
            <a:off x="467775" y="222600"/>
            <a:ext cx="74286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Header (cabeçalhos)</a:t>
            </a:r>
            <a:endParaRPr sz="3300">
              <a:solidFill>
                <a:srgbClr val="FF5C77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6"/>
          <p:cNvSpPr/>
          <p:nvPr/>
        </p:nvSpPr>
        <p:spPr>
          <a:xfrm>
            <a:off x="54296" y="1636427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46"/>
          <p:cNvSpPr/>
          <p:nvPr/>
        </p:nvSpPr>
        <p:spPr>
          <a:xfrm>
            <a:off x="1329521" y="2299339"/>
            <a:ext cx="1480422" cy="1192018"/>
          </a:xfrm>
          <a:prstGeom prst="flowChartPreparation">
            <a:avLst/>
          </a:prstGeom>
          <a:solidFill>
            <a:srgbClr val="FFC100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46"/>
          <p:cNvSpPr/>
          <p:nvPr/>
        </p:nvSpPr>
        <p:spPr>
          <a:xfrm>
            <a:off x="6349528" y="2299360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46"/>
          <p:cNvSpPr/>
          <p:nvPr/>
        </p:nvSpPr>
        <p:spPr>
          <a:xfrm>
            <a:off x="7598442" y="1636433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46"/>
          <p:cNvSpPr txBox="1"/>
          <p:nvPr/>
        </p:nvSpPr>
        <p:spPr>
          <a:xfrm>
            <a:off x="53927" y="1127895"/>
            <a:ext cx="148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Acolhimento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25" name="Google Shape;625;p46"/>
          <p:cNvSpPr txBox="1"/>
          <p:nvPr/>
        </p:nvSpPr>
        <p:spPr>
          <a:xfrm>
            <a:off x="3728925" y="3463775"/>
            <a:ext cx="17016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Criando o cabeçalho com HTML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26" name="Google Shape;626;p46"/>
          <p:cNvSpPr txBox="1"/>
          <p:nvPr/>
        </p:nvSpPr>
        <p:spPr>
          <a:xfrm>
            <a:off x="4876638" y="987925"/>
            <a:ext cx="1904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Iniciando o CSS do cabeçalho e @import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27" name="Google Shape;627;p46"/>
          <p:cNvSpPr txBox="1"/>
          <p:nvPr/>
        </p:nvSpPr>
        <p:spPr>
          <a:xfrm>
            <a:off x="6483238" y="3584228"/>
            <a:ext cx="145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28" name="Google Shape;628;p46"/>
          <p:cNvSpPr txBox="1"/>
          <p:nvPr/>
        </p:nvSpPr>
        <p:spPr>
          <a:xfrm>
            <a:off x="7611777" y="1127903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Para concluir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29" name="Google Shape;629;p46"/>
          <p:cNvSpPr txBox="1"/>
          <p:nvPr/>
        </p:nvSpPr>
        <p:spPr>
          <a:xfrm>
            <a:off x="164525" y="164525"/>
            <a:ext cx="229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Agenda</a:t>
            </a:r>
            <a:endParaRPr sz="32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630" name="Google Shape;630;p46"/>
          <p:cNvSpPr txBox="1"/>
          <p:nvPr/>
        </p:nvSpPr>
        <p:spPr>
          <a:xfrm>
            <a:off x="1193288" y="3463775"/>
            <a:ext cx="17529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Retomada </a:t>
            </a: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do encontro anterior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31" name="Google Shape;631;p46"/>
          <p:cNvSpPr txBox="1"/>
          <p:nvPr/>
        </p:nvSpPr>
        <p:spPr>
          <a:xfrm>
            <a:off x="6423113" y="3491375"/>
            <a:ext cx="133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Flexbox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10 min.</a:t>
            </a:r>
            <a:endParaRPr>
              <a:solidFill>
                <a:srgbClr val="00B0C3"/>
              </a:solidFill>
            </a:endParaRPr>
          </a:p>
        </p:txBody>
      </p:sp>
      <p:pic>
        <p:nvPicPr>
          <p:cNvPr id="632" name="Google Shape;63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38" y="1778888"/>
            <a:ext cx="907150" cy="9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3" name="Google Shape;63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2167" y="2347763"/>
            <a:ext cx="1095150" cy="1095174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46"/>
          <p:cNvSpPr/>
          <p:nvPr/>
        </p:nvSpPr>
        <p:spPr>
          <a:xfrm>
            <a:off x="5103903" y="1681997"/>
            <a:ext cx="1480422" cy="1192018"/>
          </a:xfrm>
          <a:prstGeom prst="flowChartPreparation">
            <a:avLst/>
          </a:prstGeom>
          <a:solidFill>
            <a:srgbClr val="FFE5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46"/>
          <p:cNvSpPr/>
          <p:nvPr/>
        </p:nvSpPr>
        <p:spPr>
          <a:xfrm>
            <a:off x="3839528" y="2299360"/>
            <a:ext cx="1480422" cy="1192018"/>
          </a:xfrm>
          <a:prstGeom prst="flowChartPreparation">
            <a:avLst/>
          </a:prstGeom>
          <a:solidFill>
            <a:srgbClr val="FF5C77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46"/>
          <p:cNvSpPr/>
          <p:nvPr/>
        </p:nvSpPr>
        <p:spPr>
          <a:xfrm>
            <a:off x="2579091" y="1636447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46"/>
          <p:cNvSpPr txBox="1"/>
          <p:nvPr/>
        </p:nvSpPr>
        <p:spPr>
          <a:xfrm>
            <a:off x="2590463" y="1127900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Reset CSS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>
              <a:solidFill>
                <a:srgbClr val="00B0C3"/>
              </a:solidFill>
            </a:endParaRPr>
          </a:p>
        </p:txBody>
      </p:sp>
      <p:pic>
        <p:nvPicPr>
          <p:cNvPr id="638" name="Google Shape;638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7325" y="1855016"/>
            <a:ext cx="754825" cy="754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04302" y="2517937"/>
            <a:ext cx="754825" cy="754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640" name="Google Shape;640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36175" y="1939463"/>
            <a:ext cx="677100" cy="6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46"/>
          <p:cNvSpPr/>
          <p:nvPr/>
        </p:nvSpPr>
        <p:spPr>
          <a:xfrm>
            <a:off x="5296675" y="2286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00E4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46"/>
          <p:cNvSpPr/>
          <p:nvPr/>
        </p:nvSpPr>
        <p:spPr>
          <a:xfrm>
            <a:off x="5296675" y="2202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6CF5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46"/>
          <p:cNvSpPr txBox="1"/>
          <p:nvPr/>
        </p:nvSpPr>
        <p:spPr>
          <a:xfrm>
            <a:off x="5328850" y="2113850"/>
            <a:ext cx="52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chemeClr val="lt1"/>
                </a:solidFill>
              </a:rPr>
              <a:t>CSS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644" name="Google Shape;644;p46"/>
          <p:cNvSpPr/>
          <p:nvPr/>
        </p:nvSpPr>
        <p:spPr>
          <a:xfrm>
            <a:off x="6763913" y="2555375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46"/>
          <p:cNvSpPr/>
          <p:nvPr/>
        </p:nvSpPr>
        <p:spPr>
          <a:xfrm>
            <a:off x="7214550" y="2555375"/>
            <a:ext cx="2043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46"/>
          <p:cNvSpPr/>
          <p:nvPr/>
        </p:nvSpPr>
        <p:spPr>
          <a:xfrm>
            <a:off x="6763925" y="2793450"/>
            <a:ext cx="204300" cy="4419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46"/>
          <p:cNvSpPr/>
          <p:nvPr/>
        </p:nvSpPr>
        <p:spPr>
          <a:xfrm>
            <a:off x="7020138" y="2793450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46"/>
          <p:cNvSpPr/>
          <p:nvPr/>
        </p:nvSpPr>
        <p:spPr>
          <a:xfrm>
            <a:off x="7020152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46"/>
          <p:cNvSpPr/>
          <p:nvPr/>
        </p:nvSpPr>
        <p:spPr>
          <a:xfrm>
            <a:off x="7249950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0" name="Google Shape;650;p46"/>
          <p:cNvPicPr preferRelativeResize="0"/>
          <p:nvPr/>
        </p:nvPicPr>
        <p:blipFill>
          <a:blip r:embed="rId8">
            <a:alphaModFix amt="75000"/>
          </a:blip>
          <a:stretch>
            <a:fillRect/>
          </a:stretch>
        </p:blipFill>
        <p:spPr>
          <a:xfrm>
            <a:off x="7866200" y="1791263"/>
            <a:ext cx="907150" cy="90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1" name="Google Shape;651;p46"/>
          <p:cNvGrpSpPr/>
          <p:nvPr/>
        </p:nvGrpSpPr>
        <p:grpSpPr>
          <a:xfrm>
            <a:off x="6340638" y="905400"/>
            <a:ext cx="2738227" cy="3421125"/>
            <a:chOff x="6340638" y="905400"/>
            <a:chExt cx="2738227" cy="3421125"/>
          </a:xfrm>
        </p:grpSpPr>
        <p:sp>
          <p:nvSpPr>
            <p:cNvPr id="652" name="Google Shape;652;p46"/>
            <p:cNvSpPr/>
            <p:nvPr/>
          </p:nvSpPr>
          <p:spPr>
            <a:xfrm>
              <a:off x="6349528" y="2307210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6"/>
            <p:cNvSpPr/>
            <p:nvPr/>
          </p:nvSpPr>
          <p:spPr>
            <a:xfrm>
              <a:off x="7598442" y="1644283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6"/>
            <p:cNvSpPr/>
            <p:nvPr/>
          </p:nvSpPr>
          <p:spPr>
            <a:xfrm>
              <a:off x="6340638" y="3587625"/>
              <a:ext cx="15279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6"/>
            <p:cNvSpPr/>
            <p:nvPr/>
          </p:nvSpPr>
          <p:spPr>
            <a:xfrm>
              <a:off x="7162627" y="905400"/>
              <a:ext cx="18504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" name="Google Shape;656;p46"/>
          <p:cNvSpPr/>
          <p:nvPr/>
        </p:nvSpPr>
        <p:spPr>
          <a:xfrm rot="-5400000">
            <a:off x="5452904" y="3048312"/>
            <a:ext cx="754800" cy="6525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FF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47"/>
          <p:cNvSpPr txBox="1"/>
          <p:nvPr>
            <p:ph type="ctrTitle"/>
          </p:nvPr>
        </p:nvSpPr>
        <p:spPr>
          <a:xfrm>
            <a:off x="467775" y="222600"/>
            <a:ext cx="74286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Propriedade CSS para cabeçalho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662" name="Google Shape;662;p47"/>
          <p:cNvSpPr txBox="1"/>
          <p:nvPr/>
        </p:nvSpPr>
        <p:spPr>
          <a:xfrm>
            <a:off x="543525" y="1646875"/>
            <a:ext cx="7467600" cy="29307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.cabeçalho__menu-hamburguer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3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3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24px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3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3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24px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3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background-image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3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3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"../img/Menu.svg"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3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3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inline-block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.cabeçalho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3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3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3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--branco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950">
              <a:solidFill>
                <a:srgbClr val="D7BA7D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63" name="Google Shape;663;p47"/>
          <p:cNvSpPr txBox="1"/>
          <p:nvPr/>
        </p:nvSpPr>
        <p:spPr>
          <a:xfrm>
            <a:off x="537350" y="819750"/>
            <a:ext cx="7605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5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Vamos criar uma pasta chamada styles e dentro dela um novo arquivo de estilo com o nome header.css, que conterá os blocos CSS abaixo:</a:t>
            </a:r>
            <a:endParaRPr sz="17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664" name="Google Shape;664;p47"/>
          <p:cNvPicPr preferRelativeResize="0"/>
          <p:nvPr/>
        </p:nvPicPr>
        <p:blipFill rotWithShape="1">
          <a:blip r:embed="rId3">
            <a:alphaModFix/>
          </a:blip>
          <a:srcRect b="2669" l="0" r="0" t="2678"/>
          <a:stretch/>
        </p:blipFill>
        <p:spPr>
          <a:xfrm>
            <a:off x="8474975" y="121725"/>
            <a:ext cx="519300" cy="561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8"/>
          <p:cNvSpPr txBox="1"/>
          <p:nvPr>
            <p:ph type="ctrTitle"/>
          </p:nvPr>
        </p:nvSpPr>
        <p:spPr>
          <a:xfrm>
            <a:off x="467775" y="222600"/>
            <a:ext cx="81810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@import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670" name="Google Shape;670;p48"/>
          <p:cNvSpPr txBox="1"/>
          <p:nvPr/>
        </p:nvSpPr>
        <p:spPr>
          <a:xfrm>
            <a:off x="467775" y="855350"/>
            <a:ext cx="737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latin typeface="Bitter"/>
                <a:ea typeface="Bitter"/>
                <a:cs typeface="Bitter"/>
                <a:sym typeface="Bitter"/>
              </a:rPr>
              <a:t>Trabalhando com vários arquivos de estilo.</a:t>
            </a:r>
            <a:endParaRPr b="1" sz="2200"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71" name="Google Shape;671;p48"/>
          <p:cNvSpPr txBox="1"/>
          <p:nvPr/>
        </p:nvSpPr>
        <p:spPr>
          <a:xfrm>
            <a:off x="543975" y="2388300"/>
            <a:ext cx="6315000" cy="4695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@import</a:t>
            </a:r>
            <a:r>
              <a:rPr b="1" lang="pt-BR" sz="1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b="1" lang="pt-BR" sz="1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"styles/header.css"</a:t>
            </a:r>
            <a:r>
              <a:rPr b="1" lang="pt-BR" sz="1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72" name="Google Shape;672;p48"/>
          <p:cNvSpPr txBox="1"/>
          <p:nvPr/>
        </p:nvSpPr>
        <p:spPr>
          <a:xfrm>
            <a:off x="467775" y="1865100"/>
            <a:ext cx="737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Bitter"/>
                <a:ea typeface="Bitter"/>
                <a:cs typeface="Bitter"/>
                <a:sym typeface="Bitter"/>
              </a:rPr>
              <a:t>Dentro de styles.css importamos outros arquivos css</a:t>
            </a:r>
            <a:endParaRPr sz="2200"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73" name="Google Shape;673;p48"/>
          <p:cNvSpPr txBox="1"/>
          <p:nvPr/>
        </p:nvSpPr>
        <p:spPr>
          <a:xfrm>
            <a:off x="467775" y="3207250"/>
            <a:ext cx="79338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Bitter"/>
              <a:buChar char="●"/>
            </a:pP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Com isso deixamos nosso index.html mais limpo.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Bitter"/>
              <a:buChar char="●"/>
            </a:pP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Essa prática permite o carregamento mais rápido das folhas de estilo css.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674" name="Google Shape;674;p48"/>
          <p:cNvPicPr preferRelativeResize="0"/>
          <p:nvPr/>
        </p:nvPicPr>
        <p:blipFill rotWithShape="1">
          <a:blip r:embed="rId3">
            <a:alphaModFix/>
          </a:blip>
          <a:srcRect b="2669" l="0" r="0" t="2678"/>
          <a:stretch/>
        </p:blipFill>
        <p:spPr>
          <a:xfrm>
            <a:off x="8474975" y="121725"/>
            <a:ext cx="519300" cy="561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49"/>
          <p:cNvSpPr txBox="1"/>
          <p:nvPr>
            <p:ph type="ctrTitle"/>
          </p:nvPr>
        </p:nvSpPr>
        <p:spPr>
          <a:xfrm>
            <a:off x="467775" y="222600"/>
            <a:ext cx="74286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Variáveis CSS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680" name="Google Shape;680;p49"/>
          <p:cNvSpPr txBox="1"/>
          <p:nvPr/>
        </p:nvSpPr>
        <p:spPr>
          <a:xfrm>
            <a:off x="1958550" y="1125700"/>
            <a:ext cx="4896300" cy="34842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:root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3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--cor-de-fundo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3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#EBECEE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pt-BR" sz="13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--branco</a:t>
            </a:r>
            <a:r>
              <a:rPr b="1" lang="pt-BR" sz="13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3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#FFFFFF</a:t>
            </a:r>
            <a:r>
              <a:rPr b="1" lang="pt-BR" sz="13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3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3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3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3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--cor-de-fundo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3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3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white</a:t>
            </a: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3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81" name="Google Shape;681;p49"/>
          <p:cNvSpPr/>
          <p:nvPr/>
        </p:nvSpPr>
        <p:spPr>
          <a:xfrm>
            <a:off x="1949400" y="1434575"/>
            <a:ext cx="3166800" cy="615600"/>
          </a:xfrm>
          <a:prstGeom prst="rect">
            <a:avLst/>
          </a:prstGeom>
          <a:noFill/>
          <a:ln cap="flat" cmpd="sng" w="38100">
            <a:solidFill>
              <a:srgbClr val="FF5C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49"/>
          <p:cNvSpPr txBox="1"/>
          <p:nvPr/>
        </p:nvSpPr>
        <p:spPr>
          <a:xfrm>
            <a:off x="356925" y="1288025"/>
            <a:ext cx="149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criando variável global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83" name="Google Shape;683;p49"/>
          <p:cNvSpPr/>
          <p:nvPr/>
        </p:nvSpPr>
        <p:spPr>
          <a:xfrm>
            <a:off x="1949400" y="2570800"/>
            <a:ext cx="4493700" cy="322500"/>
          </a:xfrm>
          <a:prstGeom prst="rect">
            <a:avLst/>
          </a:prstGeom>
          <a:noFill/>
          <a:ln cap="flat" cmpd="sng" w="38100">
            <a:solidFill>
              <a:srgbClr val="FF5C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49"/>
          <p:cNvSpPr txBox="1"/>
          <p:nvPr/>
        </p:nvSpPr>
        <p:spPr>
          <a:xfrm>
            <a:off x="356925" y="2424250"/>
            <a:ext cx="149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Utilizando a variável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685" name="Google Shape;685;p49"/>
          <p:cNvPicPr preferRelativeResize="0"/>
          <p:nvPr/>
        </p:nvPicPr>
        <p:blipFill rotWithShape="1">
          <a:blip r:embed="rId3">
            <a:alphaModFix/>
          </a:blip>
          <a:srcRect b="2669" l="0" r="0" t="2678"/>
          <a:stretch/>
        </p:blipFill>
        <p:spPr>
          <a:xfrm>
            <a:off x="8474975" y="121725"/>
            <a:ext cx="519300" cy="561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0"/>
          <p:cNvSpPr txBox="1"/>
          <p:nvPr/>
        </p:nvSpPr>
        <p:spPr>
          <a:xfrm>
            <a:off x="509375" y="1065850"/>
            <a:ext cx="3271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latin typeface="Bitter"/>
                <a:ea typeface="Bitter"/>
                <a:cs typeface="Bitter"/>
                <a:sym typeface="Bitter"/>
              </a:rPr>
              <a:t>Mão na massa</a:t>
            </a:r>
            <a:endParaRPr b="1" sz="220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691" name="Google Shape;69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200" y="1553300"/>
            <a:ext cx="1415026" cy="1566175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p50"/>
          <p:cNvSpPr txBox="1"/>
          <p:nvPr/>
        </p:nvSpPr>
        <p:spPr>
          <a:xfrm>
            <a:off x="2672425" y="1133300"/>
            <a:ext cx="6122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tter"/>
              <a:buAutoNum type="arabicPeriod"/>
            </a:pPr>
            <a:r>
              <a:rPr b="1" lang="pt-BR"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Vamos criar um arquivo css chamado header.css.</a:t>
            </a:r>
            <a:endParaRPr b="1" sz="16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Bitter"/>
              <a:buAutoNum type="arabicPeriod"/>
            </a:pPr>
            <a:r>
              <a:rPr b="1" lang="pt-BR"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Inserir propriedades CSS do menu </a:t>
            </a:r>
            <a:r>
              <a:rPr b="1" lang="pt-BR"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hambúrguer.</a:t>
            </a:r>
            <a:endParaRPr b="1" sz="16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Bitter"/>
              <a:buAutoNum type="arabicPeriod"/>
            </a:pPr>
            <a:r>
              <a:rPr b="1" lang="pt-BR"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No arquivo styles.css vamos fazer o </a:t>
            </a:r>
            <a:r>
              <a:rPr b="1" lang="pt-BR"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import.</a:t>
            </a:r>
            <a:endParaRPr b="1" sz="16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93" name="Google Shape;693;p50"/>
          <p:cNvSpPr txBox="1"/>
          <p:nvPr>
            <p:ph type="ctrTitle"/>
          </p:nvPr>
        </p:nvSpPr>
        <p:spPr>
          <a:xfrm>
            <a:off x="467775" y="222600"/>
            <a:ext cx="81810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@import</a:t>
            </a:r>
            <a:endParaRPr sz="3300">
              <a:solidFill>
                <a:srgbClr val="FF5C77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51"/>
          <p:cNvSpPr/>
          <p:nvPr/>
        </p:nvSpPr>
        <p:spPr>
          <a:xfrm>
            <a:off x="54296" y="1636427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51"/>
          <p:cNvSpPr/>
          <p:nvPr/>
        </p:nvSpPr>
        <p:spPr>
          <a:xfrm>
            <a:off x="1329521" y="2299339"/>
            <a:ext cx="1480422" cy="1192018"/>
          </a:xfrm>
          <a:prstGeom prst="flowChartPreparation">
            <a:avLst/>
          </a:prstGeom>
          <a:solidFill>
            <a:srgbClr val="FFC100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51"/>
          <p:cNvSpPr/>
          <p:nvPr/>
        </p:nvSpPr>
        <p:spPr>
          <a:xfrm>
            <a:off x="6349528" y="2299360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51"/>
          <p:cNvSpPr/>
          <p:nvPr/>
        </p:nvSpPr>
        <p:spPr>
          <a:xfrm>
            <a:off x="7598442" y="1636433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2" name="Google Shape;702;p51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7866200" y="1791263"/>
            <a:ext cx="907150" cy="9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703" name="Google Shape;703;p51"/>
          <p:cNvSpPr txBox="1"/>
          <p:nvPr/>
        </p:nvSpPr>
        <p:spPr>
          <a:xfrm>
            <a:off x="53927" y="1127895"/>
            <a:ext cx="148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Acolhimento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04" name="Google Shape;704;p51"/>
          <p:cNvSpPr txBox="1"/>
          <p:nvPr/>
        </p:nvSpPr>
        <p:spPr>
          <a:xfrm>
            <a:off x="3728925" y="3463775"/>
            <a:ext cx="17016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Criando o cabeçalho com HTML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05" name="Google Shape;705;p51"/>
          <p:cNvSpPr txBox="1"/>
          <p:nvPr/>
        </p:nvSpPr>
        <p:spPr>
          <a:xfrm>
            <a:off x="4876638" y="987925"/>
            <a:ext cx="1904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Iniciando o CSS do cabeçalho e @import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06" name="Google Shape;706;p51"/>
          <p:cNvSpPr txBox="1"/>
          <p:nvPr/>
        </p:nvSpPr>
        <p:spPr>
          <a:xfrm>
            <a:off x="6483238" y="3584228"/>
            <a:ext cx="145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07" name="Google Shape;707;p51"/>
          <p:cNvSpPr txBox="1"/>
          <p:nvPr/>
        </p:nvSpPr>
        <p:spPr>
          <a:xfrm>
            <a:off x="7611777" y="1127903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Para concluir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08" name="Google Shape;708;p51"/>
          <p:cNvSpPr txBox="1"/>
          <p:nvPr/>
        </p:nvSpPr>
        <p:spPr>
          <a:xfrm>
            <a:off x="164525" y="164525"/>
            <a:ext cx="229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Agenda</a:t>
            </a:r>
            <a:endParaRPr sz="32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709" name="Google Shape;709;p51"/>
          <p:cNvSpPr txBox="1"/>
          <p:nvPr/>
        </p:nvSpPr>
        <p:spPr>
          <a:xfrm>
            <a:off x="1193288" y="3463775"/>
            <a:ext cx="17529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Retomada </a:t>
            </a: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do encontro anterior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10" name="Google Shape;710;p51"/>
          <p:cNvSpPr txBox="1"/>
          <p:nvPr/>
        </p:nvSpPr>
        <p:spPr>
          <a:xfrm>
            <a:off x="6423113" y="3491375"/>
            <a:ext cx="133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Flexbox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10 min.</a:t>
            </a:r>
            <a:endParaRPr>
              <a:solidFill>
                <a:srgbClr val="00B0C3"/>
              </a:solidFill>
            </a:endParaRPr>
          </a:p>
        </p:txBody>
      </p:sp>
      <p:pic>
        <p:nvPicPr>
          <p:cNvPr id="711" name="Google Shape;711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738" y="1778888"/>
            <a:ext cx="907150" cy="9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Google Shape;712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2167" y="2347763"/>
            <a:ext cx="1095150" cy="1095174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51"/>
          <p:cNvSpPr/>
          <p:nvPr/>
        </p:nvSpPr>
        <p:spPr>
          <a:xfrm>
            <a:off x="5103903" y="1681997"/>
            <a:ext cx="1480422" cy="1192018"/>
          </a:xfrm>
          <a:prstGeom prst="flowChartPreparation">
            <a:avLst/>
          </a:prstGeom>
          <a:solidFill>
            <a:srgbClr val="FFE5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51"/>
          <p:cNvSpPr/>
          <p:nvPr/>
        </p:nvSpPr>
        <p:spPr>
          <a:xfrm>
            <a:off x="3839528" y="2299360"/>
            <a:ext cx="1480422" cy="1192018"/>
          </a:xfrm>
          <a:prstGeom prst="flowChartPreparation">
            <a:avLst/>
          </a:prstGeom>
          <a:solidFill>
            <a:srgbClr val="FF5C77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51"/>
          <p:cNvSpPr/>
          <p:nvPr/>
        </p:nvSpPr>
        <p:spPr>
          <a:xfrm>
            <a:off x="2579091" y="1636447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51"/>
          <p:cNvSpPr txBox="1"/>
          <p:nvPr/>
        </p:nvSpPr>
        <p:spPr>
          <a:xfrm>
            <a:off x="2590463" y="1127900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Reset CSS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>
              <a:solidFill>
                <a:srgbClr val="00B0C3"/>
              </a:solidFill>
            </a:endParaRPr>
          </a:p>
        </p:txBody>
      </p:sp>
      <p:pic>
        <p:nvPicPr>
          <p:cNvPr id="717" name="Google Shape;717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47325" y="1855016"/>
            <a:ext cx="754825" cy="754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04302" y="2517937"/>
            <a:ext cx="754825" cy="754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5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36175" y="1939463"/>
            <a:ext cx="677100" cy="6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51"/>
          <p:cNvSpPr/>
          <p:nvPr/>
        </p:nvSpPr>
        <p:spPr>
          <a:xfrm>
            <a:off x="5296675" y="2286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00E4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51"/>
          <p:cNvSpPr/>
          <p:nvPr/>
        </p:nvSpPr>
        <p:spPr>
          <a:xfrm>
            <a:off x="5296675" y="2202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6CF5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51"/>
          <p:cNvSpPr txBox="1"/>
          <p:nvPr/>
        </p:nvSpPr>
        <p:spPr>
          <a:xfrm>
            <a:off x="5328850" y="2113850"/>
            <a:ext cx="52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chemeClr val="lt1"/>
                </a:solidFill>
              </a:rPr>
              <a:t>CSS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723" name="Google Shape;723;p51"/>
          <p:cNvSpPr/>
          <p:nvPr/>
        </p:nvSpPr>
        <p:spPr>
          <a:xfrm>
            <a:off x="6763913" y="2555375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51"/>
          <p:cNvSpPr/>
          <p:nvPr/>
        </p:nvSpPr>
        <p:spPr>
          <a:xfrm>
            <a:off x="7214550" y="2555375"/>
            <a:ext cx="2043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51"/>
          <p:cNvSpPr/>
          <p:nvPr/>
        </p:nvSpPr>
        <p:spPr>
          <a:xfrm>
            <a:off x="6763925" y="2793450"/>
            <a:ext cx="204300" cy="4419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51"/>
          <p:cNvSpPr/>
          <p:nvPr/>
        </p:nvSpPr>
        <p:spPr>
          <a:xfrm>
            <a:off x="7020138" y="2793450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51"/>
          <p:cNvSpPr/>
          <p:nvPr/>
        </p:nvSpPr>
        <p:spPr>
          <a:xfrm>
            <a:off x="7020152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51"/>
          <p:cNvSpPr/>
          <p:nvPr/>
        </p:nvSpPr>
        <p:spPr>
          <a:xfrm>
            <a:off x="7249950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9" name="Google Shape;729;p51"/>
          <p:cNvGrpSpPr/>
          <p:nvPr/>
        </p:nvGrpSpPr>
        <p:grpSpPr>
          <a:xfrm>
            <a:off x="7162627" y="905400"/>
            <a:ext cx="1916237" cy="1930901"/>
            <a:chOff x="7162627" y="905400"/>
            <a:chExt cx="1916237" cy="1930901"/>
          </a:xfrm>
        </p:grpSpPr>
        <p:sp>
          <p:nvSpPr>
            <p:cNvPr id="730" name="Google Shape;730;p51"/>
            <p:cNvSpPr/>
            <p:nvPr/>
          </p:nvSpPr>
          <p:spPr>
            <a:xfrm>
              <a:off x="7598442" y="1644283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51"/>
            <p:cNvSpPr/>
            <p:nvPr/>
          </p:nvSpPr>
          <p:spPr>
            <a:xfrm>
              <a:off x="7162627" y="905400"/>
              <a:ext cx="18504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" name="Google Shape;732;p51"/>
          <p:cNvSpPr/>
          <p:nvPr/>
        </p:nvSpPr>
        <p:spPr>
          <a:xfrm rot="5400000">
            <a:off x="6720654" y="1410212"/>
            <a:ext cx="754800" cy="6525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/>
          <p:nvPr/>
        </p:nvSpPr>
        <p:spPr>
          <a:xfrm>
            <a:off x="54296" y="1636427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5"/>
          <p:cNvSpPr/>
          <p:nvPr/>
        </p:nvSpPr>
        <p:spPr>
          <a:xfrm>
            <a:off x="1329521" y="2299339"/>
            <a:ext cx="1480422" cy="1192018"/>
          </a:xfrm>
          <a:prstGeom prst="flowChartPreparation">
            <a:avLst/>
          </a:prstGeom>
          <a:solidFill>
            <a:srgbClr val="FFC100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5"/>
          <p:cNvSpPr/>
          <p:nvPr/>
        </p:nvSpPr>
        <p:spPr>
          <a:xfrm>
            <a:off x="6349528" y="2299360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5"/>
          <p:cNvSpPr/>
          <p:nvPr/>
        </p:nvSpPr>
        <p:spPr>
          <a:xfrm>
            <a:off x="7598442" y="1636433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5"/>
          <p:cNvSpPr txBox="1"/>
          <p:nvPr/>
        </p:nvSpPr>
        <p:spPr>
          <a:xfrm>
            <a:off x="53927" y="1127895"/>
            <a:ext cx="148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Acolhimento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17" name="Google Shape;217;p25"/>
          <p:cNvSpPr txBox="1"/>
          <p:nvPr/>
        </p:nvSpPr>
        <p:spPr>
          <a:xfrm>
            <a:off x="3728925" y="3463775"/>
            <a:ext cx="17016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Criando o cabeçalho com HTML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18" name="Google Shape;218;p25"/>
          <p:cNvSpPr txBox="1"/>
          <p:nvPr/>
        </p:nvSpPr>
        <p:spPr>
          <a:xfrm>
            <a:off x="4876638" y="987925"/>
            <a:ext cx="1904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Iniciando o CSS do cabeçalho e @import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19" name="Google Shape;219;p25"/>
          <p:cNvSpPr txBox="1"/>
          <p:nvPr/>
        </p:nvSpPr>
        <p:spPr>
          <a:xfrm>
            <a:off x="6483238" y="3584228"/>
            <a:ext cx="145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7611777" y="1127903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Para concluir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21" name="Google Shape;221;p25"/>
          <p:cNvSpPr txBox="1"/>
          <p:nvPr/>
        </p:nvSpPr>
        <p:spPr>
          <a:xfrm>
            <a:off x="164525" y="164525"/>
            <a:ext cx="229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Agenda</a:t>
            </a:r>
            <a:endParaRPr sz="32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222" name="Google Shape;222;p25"/>
          <p:cNvSpPr txBox="1"/>
          <p:nvPr/>
        </p:nvSpPr>
        <p:spPr>
          <a:xfrm>
            <a:off x="1193288" y="3463775"/>
            <a:ext cx="17529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Retomada </a:t>
            </a: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do encontro anterior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23" name="Google Shape;223;p25"/>
          <p:cNvSpPr txBox="1"/>
          <p:nvPr/>
        </p:nvSpPr>
        <p:spPr>
          <a:xfrm>
            <a:off x="6423113" y="3491375"/>
            <a:ext cx="133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Flexbox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10 min.</a:t>
            </a:r>
            <a:endParaRPr>
              <a:solidFill>
                <a:srgbClr val="00B0C3"/>
              </a:solidFill>
            </a:endParaRPr>
          </a:p>
        </p:txBody>
      </p:sp>
      <p:sp>
        <p:nvSpPr>
          <p:cNvPr id="224" name="Google Shape;224;p25"/>
          <p:cNvSpPr/>
          <p:nvPr/>
        </p:nvSpPr>
        <p:spPr>
          <a:xfrm rot="-5400000">
            <a:off x="416925" y="2925175"/>
            <a:ext cx="754800" cy="6525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9667C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38" y="1778888"/>
            <a:ext cx="907150" cy="9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2167" y="2347763"/>
            <a:ext cx="1095150" cy="1095174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/>
          <p:nvPr/>
        </p:nvSpPr>
        <p:spPr>
          <a:xfrm>
            <a:off x="5103903" y="1681997"/>
            <a:ext cx="1480422" cy="1192018"/>
          </a:xfrm>
          <a:prstGeom prst="flowChartPreparation">
            <a:avLst/>
          </a:prstGeom>
          <a:solidFill>
            <a:srgbClr val="FFE5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5"/>
          <p:cNvSpPr/>
          <p:nvPr/>
        </p:nvSpPr>
        <p:spPr>
          <a:xfrm>
            <a:off x="3839528" y="2299360"/>
            <a:ext cx="1480422" cy="1192018"/>
          </a:xfrm>
          <a:prstGeom prst="flowChartPreparation">
            <a:avLst/>
          </a:prstGeom>
          <a:solidFill>
            <a:srgbClr val="FF5C77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5"/>
          <p:cNvSpPr/>
          <p:nvPr/>
        </p:nvSpPr>
        <p:spPr>
          <a:xfrm>
            <a:off x="2579091" y="1636447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5"/>
          <p:cNvSpPr txBox="1"/>
          <p:nvPr/>
        </p:nvSpPr>
        <p:spPr>
          <a:xfrm>
            <a:off x="2590463" y="1127900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Reset CSS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>
              <a:solidFill>
                <a:srgbClr val="00B0C3"/>
              </a:solidFill>
            </a:endParaRPr>
          </a:p>
        </p:txBody>
      </p:sp>
      <p:pic>
        <p:nvPicPr>
          <p:cNvPr id="231" name="Google Shape;23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7325" y="1855016"/>
            <a:ext cx="754825" cy="754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04302" y="2517937"/>
            <a:ext cx="754825" cy="754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36175" y="1939463"/>
            <a:ext cx="677100" cy="6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5"/>
          <p:cNvSpPr/>
          <p:nvPr/>
        </p:nvSpPr>
        <p:spPr>
          <a:xfrm>
            <a:off x="5296675" y="2286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00E4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5"/>
          <p:cNvSpPr/>
          <p:nvPr/>
        </p:nvSpPr>
        <p:spPr>
          <a:xfrm>
            <a:off x="5296675" y="2202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6CF5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5"/>
          <p:cNvSpPr txBox="1"/>
          <p:nvPr/>
        </p:nvSpPr>
        <p:spPr>
          <a:xfrm>
            <a:off x="5328850" y="2113850"/>
            <a:ext cx="52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chemeClr val="lt1"/>
                </a:solidFill>
              </a:rPr>
              <a:t>CSS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237" name="Google Shape;237;p25"/>
          <p:cNvSpPr/>
          <p:nvPr/>
        </p:nvSpPr>
        <p:spPr>
          <a:xfrm>
            <a:off x="6763913" y="2555375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5"/>
          <p:cNvSpPr/>
          <p:nvPr/>
        </p:nvSpPr>
        <p:spPr>
          <a:xfrm>
            <a:off x="7214550" y="2555375"/>
            <a:ext cx="2043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5"/>
          <p:cNvSpPr/>
          <p:nvPr/>
        </p:nvSpPr>
        <p:spPr>
          <a:xfrm>
            <a:off x="6763925" y="2793450"/>
            <a:ext cx="204300" cy="4419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"/>
          <p:cNvSpPr/>
          <p:nvPr/>
        </p:nvSpPr>
        <p:spPr>
          <a:xfrm>
            <a:off x="7020138" y="2793450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"/>
          <p:cNvSpPr/>
          <p:nvPr/>
        </p:nvSpPr>
        <p:spPr>
          <a:xfrm>
            <a:off x="7020152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5"/>
          <p:cNvSpPr/>
          <p:nvPr/>
        </p:nvSpPr>
        <p:spPr>
          <a:xfrm>
            <a:off x="7249950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25"/>
          <p:cNvPicPr preferRelativeResize="0"/>
          <p:nvPr/>
        </p:nvPicPr>
        <p:blipFill>
          <a:blip r:embed="rId8">
            <a:alphaModFix amt="75000"/>
          </a:blip>
          <a:stretch>
            <a:fillRect/>
          </a:stretch>
        </p:blipFill>
        <p:spPr>
          <a:xfrm>
            <a:off x="7866200" y="1791263"/>
            <a:ext cx="907150" cy="90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4" name="Google Shape;244;p25"/>
          <p:cNvGrpSpPr/>
          <p:nvPr/>
        </p:nvGrpSpPr>
        <p:grpSpPr>
          <a:xfrm>
            <a:off x="1329521" y="905400"/>
            <a:ext cx="7749343" cy="3421125"/>
            <a:chOff x="1329521" y="905400"/>
            <a:chExt cx="7749343" cy="3421125"/>
          </a:xfrm>
        </p:grpSpPr>
        <p:sp>
          <p:nvSpPr>
            <p:cNvPr id="245" name="Google Shape;245;p25"/>
            <p:cNvSpPr/>
            <p:nvPr/>
          </p:nvSpPr>
          <p:spPr>
            <a:xfrm>
              <a:off x="1329521" y="2307189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5"/>
            <p:cNvSpPr/>
            <p:nvPr/>
          </p:nvSpPr>
          <p:spPr>
            <a:xfrm>
              <a:off x="6349528" y="2307210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5"/>
            <p:cNvSpPr/>
            <p:nvPr/>
          </p:nvSpPr>
          <p:spPr>
            <a:xfrm>
              <a:off x="7598442" y="1644283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5"/>
            <p:cNvSpPr/>
            <p:nvPr/>
          </p:nvSpPr>
          <p:spPr>
            <a:xfrm>
              <a:off x="5103903" y="1689847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5"/>
            <p:cNvSpPr/>
            <p:nvPr/>
          </p:nvSpPr>
          <p:spPr>
            <a:xfrm>
              <a:off x="3839528" y="2307210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5"/>
            <p:cNvSpPr/>
            <p:nvPr/>
          </p:nvSpPr>
          <p:spPr>
            <a:xfrm>
              <a:off x="2579091" y="1644297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5"/>
            <p:cNvSpPr/>
            <p:nvPr/>
          </p:nvSpPr>
          <p:spPr>
            <a:xfrm>
              <a:off x="2819275" y="1179700"/>
              <a:ext cx="1095300" cy="441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1361825" y="3547475"/>
              <a:ext cx="15279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3817763" y="3519575"/>
              <a:ext cx="15279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6340638" y="3587625"/>
              <a:ext cx="15279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5"/>
            <p:cNvSpPr/>
            <p:nvPr/>
          </p:nvSpPr>
          <p:spPr>
            <a:xfrm>
              <a:off x="4876652" y="905400"/>
              <a:ext cx="18504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5"/>
            <p:cNvSpPr/>
            <p:nvPr/>
          </p:nvSpPr>
          <p:spPr>
            <a:xfrm>
              <a:off x="7162627" y="905400"/>
              <a:ext cx="18504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52"/>
          <p:cNvSpPr txBox="1"/>
          <p:nvPr>
            <p:ph type="ctrTitle"/>
          </p:nvPr>
        </p:nvSpPr>
        <p:spPr>
          <a:xfrm>
            <a:off x="467775" y="222600"/>
            <a:ext cx="81810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Flexbox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738" name="Google Shape;738;p52"/>
          <p:cNvSpPr txBox="1"/>
          <p:nvPr/>
        </p:nvSpPr>
        <p:spPr>
          <a:xfrm>
            <a:off x="467775" y="941100"/>
            <a:ext cx="39435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Bitter"/>
                <a:ea typeface="Bitter"/>
                <a:cs typeface="Bitter"/>
                <a:sym typeface="Bitter"/>
              </a:rPr>
              <a:t>O Flexbox é um conceito do CSS que surgiu na versão 3, visando </a:t>
            </a:r>
            <a:r>
              <a:rPr b="1" lang="pt-BR" sz="1900">
                <a:latin typeface="Bitter"/>
                <a:ea typeface="Bitter"/>
                <a:cs typeface="Bitter"/>
                <a:sym typeface="Bitter"/>
              </a:rPr>
              <a:t>organizar os elementos de uma página HTML dentro de seus containers de forma dinâmica</a:t>
            </a:r>
            <a:r>
              <a:rPr lang="pt-BR" sz="1900">
                <a:latin typeface="Bitter"/>
                <a:ea typeface="Bitter"/>
                <a:cs typeface="Bitter"/>
                <a:sym typeface="Bitter"/>
              </a:rPr>
              <a:t>. Ou seja, independente das suas dimensões eles sempre manterão um layout flexível dentro do seu elemento pai, reorganizando-se de acordo com a necessidade.</a:t>
            </a:r>
            <a:endParaRPr sz="190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739" name="Google Shape;73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525" y="1093500"/>
            <a:ext cx="4634076" cy="298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53"/>
          <p:cNvSpPr txBox="1"/>
          <p:nvPr>
            <p:ph type="ctrTitle"/>
          </p:nvPr>
        </p:nvSpPr>
        <p:spPr>
          <a:xfrm>
            <a:off x="467775" y="222600"/>
            <a:ext cx="81810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Flexbox: preparando o HTML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745" name="Google Shape;745;p53"/>
          <p:cNvSpPr txBox="1"/>
          <p:nvPr/>
        </p:nvSpPr>
        <p:spPr>
          <a:xfrm>
            <a:off x="576300" y="1543050"/>
            <a:ext cx="7863000" cy="29883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header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"cabeçalho"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"container"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	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"cabeçalho__menu-hamburguer"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"img/Logo.svg"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"Logotipo da Biblioteca Start"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"container"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		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"#"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"img/Favoritos.svg"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"Meus Favoritos"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"#"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"img/Emprestimos.svg"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"Meus Empréstimos"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"#"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"img/Usuario.svg"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"Meu Perfil"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2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header</a:t>
            </a:r>
            <a:r>
              <a:rPr b="1" lang="pt-BR" sz="12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2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46" name="Google Shape;746;p53"/>
          <p:cNvSpPr txBox="1"/>
          <p:nvPr/>
        </p:nvSpPr>
        <p:spPr>
          <a:xfrm>
            <a:off x="537350" y="819750"/>
            <a:ext cx="7605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50">
                <a:solidFill>
                  <a:schemeClr val="dk1"/>
                </a:solidFill>
                <a:highlight>
                  <a:srgbClr val="FFFFFF"/>
                </a:highlight>
                <a:latin typeface="Bitter"/>
                <a:ea typeface="Bitter"/>
                <a:cs typeface="Bitter"/>
                <a:sym typeface="Bitter"/>
              </a:rPr>
              <a:t>Vamos agrupar em uma div com um atributo classe de nome container, o conteúdo da esquerda e da direita.</a:t>
            </a:r>
            <a:endParaRPr sz="17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47" name="Google Shape;747;p53"/>
          <p:cNvSpPr/>
          <p:nvPr/>
        </p:nvSpPr>
        <p:spPr>
          <a:xfrm>
            <a:off x="1000125" y="1876425"/>
            <a:ext cx="6981900" cy="1028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8" name="Google Shape;748;p53"/>
          <p:cNvCxnSpPr/>
          <p:nvPr/>
        </p:nvCxnSpPr>
        <p:spPr>
          <a:xfrm>
            <a:off x="1323975" y="2124075"/>
            <a:ext cx="0" cy="523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749" name="Google Shape;749;p53"/>
          <p:cNvSpPr/>
          <p:nvPr/>
        </p:nvSpPr>
        <p:spPr>
          <a:xfrm>
            <a:off x="1000125" y="2905125"/>
            <a:ext cx="7362900" cy="1285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50" name="Google Shape;750;p53"/>
          <p:cNvCxnSpPr/>
          <p:nvPr/>
        </p:nvCxnSpPr>
        <p:spPr>
          <a:xfrm>
            <a:off x="1323975" y="3214688"/>
            <a:ext cx="0" cy="654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751" name="Google Shape;751;p53"/>
          <p:cNvSpPr txBox="1"/>
          <p:nvPr/>
        </p:nvSpPr>
        <p:spPr>
          <a:xfrm>
            <a:off x="377025" y="2451225"/>
            <a:ext cx="76050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5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esquerda</a:t>
            </a:r>
            <a:endParaRPr sz="17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52" name="Google Shape;752;p53"/>
          <p:cNvSpPr txBox="1"/>
          <p:nvPr/>
        </p:nvSpPr>
        <p:spPr>
          <a:xfrm>
            <a:off x="755775" y="3813225"/>
            <a:ext cx="76050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50">
                <a:solidFill>
                  <a:srgbClr val="FF0000"/>
                </a:solidFill>
                <a:latin typeface="Bitter"/>
                <a:ea typeface="Bitter"/>
                <a:cs typeface="Bitter"/>
                <a:sym typeface="Bitter"/>
              </a:rPr>
              <a:t>direita</a:t>
            </a:r>
            <a:endParaRPr sz="1700">
              <a:solidFill>
                <a:srgbClr val="FF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753" name="Google Shape;75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4975" y="121725"/>
            <a:ext cx="519300" cy="561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54"/>
          <p:cNvSpPr txBox="1"/>
          <p:nvPr>
            <p:ph type="ctrTitle"/>
          </p:nvPr>
        </p:nvSpPr>
        <p:spPr>
          <a:xfrm>
            <a:off x="467775" y="222600"/>
            <a:ext cx="81810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Flexbox: o CSS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759" name="Google Shape;759;p54"/>
          <p:cNvSpPr txBox="1"/>
          <p:nvPr/>
        </p:nvSpPr>
        <p:spPr>
          <a:xfrm>
            <a:off x="467775" y="855350"/>
            <a:ext cx="7375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Em nosso header utilizamos flex box em duas classes.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60" name="Google Shape;760;p54"/>
          <p:cNvSpPr txBox="1"/>
          <p:nvPr/>
        </p:nvSpPr>
        <p:spPr>
          <a:xfrm>
            <a:off x="1921950" y="1301750"/>
            <a:ext cx="4594500" cy="31554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.cabeçalho__menu-hamburguer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24px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24px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7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"../img/Menu.svg"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background-repeat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no-repeat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inline-block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.cabeçalho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1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b="1"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7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b="1"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--branco</a:t>
            </a:r>
            <a:r>
              <a:rPr b="1"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1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1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flex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1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pt-BR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1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justify-content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1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space-between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1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.container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1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1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1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flex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1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1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align-items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1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1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1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.container__imagem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1em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61" name="Google Shape;761;p54"/>
          <p:cNvSpPr/>
          <p:nvPr/>
        </p:nvSpPr>
        <p:spPr>
          <a:xfrm>
            <a:off x="1400275" y="2269725"/>
            <a:ext cx="576600" cy="32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5C7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54"/>
          <p:cNvSpPr/>
          <p:nvPr/>
        </p:nvSpPr>
        <p:spPr>
          <a:xfrm>
            <a:off x="1400275" y="3126850"/>
            <a:ext cx="576600" cy="32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5C7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3" name="Google Shape;763;p54"/>
          <p:cNvPicPr preferRelativeResize="0"/>
          <p:nvPr/>
        </p:nvPicPr>
        <p:blipFill rotWithShape="1">
          <a:blip r:embed="rId3">
            <a:alphaModFix/>
          </a:blip>
          <a:srcRect b="2669" l="0" r="0" t="2678"/>
          <a:stretch/>
        </p:blipFill>
        <p:spPr>
          <a:xfrm>
            <a:off x="8474975" y="121725"/>
            <a:ext cx="519300" cy="561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55"/>
          <p:cNvSpPr txBox="1"/>
          <p:nvPr>
            <p:ph type="ctrTitle"/>
          </p:nvPr>
        </p:nvSpPr>
        <p:spPr>
          <a:xfrm>
            <a:off x="467775" y="222600"/>
            <a:ext cx="81810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5C77"/>
                </a:solidFill>
              </a:rPr>
              <a:t>Ajustando as imagens do cabeçalho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769" name="Google Shape;769;p55"/>
          <p:cNvSpPr txBox="1"/>
          <p:nvPr/>
        </p:nvSpPr>
        <p:spPr>
          <a:xfrm>
            <a:off x="537350" y="819750"/>
            <a:ext cx="7605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50">
                <a:solidFill>
                  <a:schemeClr val="dk1"/>
                </a:solidFill>
                <a:highlight>
                  <a:srgbClr val="FFFFFF"/>
                </a:highlight>
                <a:latin typeface="Bitter"/>
                <a:ea typeface="Bitter"/>
                <a:cs typeface="Bitter"/>
                <a:sym typeface="Bitter"/>
              </a:rPr>
              <a:t>Para ajustar as imagens com um espaçamento, precisamos identificá-la com a classe </a:t>
            </a:r>
            <a:r>
              <a:rPr b="1" lang="pt-BR" sz="1750">
                <a:solidFill>
                  <a:schemeClr val="dk1"/>
                </a:solidFill>
                <a:highlight>
                  <a:srgbClr val="FFFFFF"/>
                </a:highlight>
                <a:latin typeface="Bitter"/>
                <a:ea typeface="Bitter"/>
                <a:cs typeface="Bitter"/>
                <a:sym typeface="Bitter"/>
              </a:rPr>
              <a:t>container__imagem</a:t>
            </a:r>
            <a:r>
              <a:rPr lang="pt-BR" sz="1750">
                <a:solidFill>
                  <a:schemeClr val="dk1"/>
                </a:solidFill>
                <a:highlight>
                  <a:srgbClr val="FFFFFF"/>
                </a:highlight>
                <a:latin typeface="Bitter"/>
                <a:ea typeface="Bitter"/>
                <a:cs typeface="Bitter"/>
                <a:sym typeface="Bitter"/>
              </a:rPr>
              <a:t>.</a:t>
            </a:r>
            <a:endParaRPr sz="17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70" name="Google Shape;770;p55"/>
          <p:cNvSpPr txBox="1"/>
          <p:nvPr/>
        </p:nvSpPr>
        <p:spPr>
          <a:xfrm>
            <a:off x="266700" y="1638300"/>
            <a:ext cx="8505900" cy="26289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header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"cabeçalho"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"container"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	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"cabeçalho__menu-hamburguer 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container__imagem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"img/Logo.svg"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"Logotipo da Biblioteca Start"</a:t>
            </a:r>
            <a:r>
              <a:rPr b="1" lang="pt-BR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"container__imagem"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"container"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		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"#"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"img/Favoritos.svg"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"Meus Favoritos"</a:t>
            </a:r>
            <a:r>
              <a:rPr b="1" lang="pt-BR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"container__imagem"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"#"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"img/Emprestimos.svg"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"Meus Empréstimos"</a:t>
            </a:r>
            <a:r>
              <a:rPr b="1" lang="pt-BR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"container__imagem"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"#"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"img/Usuario.svg"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9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9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"Meu Perfil"</a:t>
            </a:r>
            <a:r>
              <a:rPr b="1" lang="pt-BR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pt-BR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2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"container__imagem"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9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header</a:t>
            </a:r>
            <a:r>
              <a:rPr b="1" lang="pt-BR" sz="950">
                <a:solidFill>
                  <a:srgbClr val="80808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50">
              <a:solidFill>
                <a:srgbClr val="80808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71" name="Google Shape;771;p55"/>
          <p:cNvSpPr/>
          <p:nvPr/>
        </p:nvSpPr>
        <p:spPr>
          <a:xfrm>
            <a:off x="3667125" y="2057400"/>
            <a:ext cx="1666800" cy="285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55"/>
          <p:cNvSpPr/>
          <p:nvPr/>
        </p:nvSpPr>
        <p:spPr>
          <a:xfrm>
            <a:off x="5333925" y="2343000"/>
            <a:ext cx="2362200" cy="285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55"/>
          <p:cNvSpPr/>
          <p:nvPr/>
        </p:nvSpPr>
        <p:spPr>
          <a:xfrm>
            <a:off x="5724450" y="2971650"/>
            <a:ext cx="2362200" cy="285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55"/>
          <p:cNvSpPr/>
          <p:nvPr/>
        </p:nvSpPr>
        <p:spPr>
          <a:xfrm>
            <a:off x="5829300" y="3257250"/>
            <a:ext cx="2257200" cy="285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55"/>
          <p:cNvSpPr/>
          <p:nvPr/>
        </p:nvSpPr>
        <p:spPr>
          <a:xfrm>
            <a:off x="5133900" y="3542850"/>
            <a:ext cx="2362200" cy="285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6" name="Google Shape;77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4975" y="121725"/>
            <a:ext cx="519300" cy="561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56"/>
          <p:cNvSpPr txBox="1"/>
          <p:nvPr>
            <p:ph type="ctrTitle"/>
          </p:nvPr>
        </p:nvSpPr>
        <p:spPr>
          <a:xfrm>
            <a:off x="467775" y="222600"/>
            <a:ext cx="8181000" cy="5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5C77"/>
                </a:solidFill>
              </a:rPr>
              <a:t>Ajustando o CSS</a:t>
            </a:r>
            <a:endParaRPr sz="3000">
              <a:solidFill>
                <a:srgbClr val="FF5C77"/>
              </a:solidFill>
            </a:endParaRPr>
          </a:p>
        </p:txBody>
      </p:sp>
      <p:sp>
        <p:nvSpPr>
          <p:cNvPr id="782" name="Google Shape;782;p56"/>
          <p:cNvSpPr txBox="1"/>
          <p:nvPr/>
        </p:nvSpPr>
        <p:spPr>
          <a:xfrm>
            <a:off x="467775" y="1226825"/>
            <a:ext cx="33708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Bitter"/>
                <a:ea typeface="Bitter"/>
                <a:cs typeface="Bitter"/>
                <a:sym typeface="Bitter"/>
              </a:rPr>
              <a:t>Ajuste a declaração do bloco .cabeçalho__menu-hamburguer para que seu background não se repita e fique centralizado.</a:t>
            </a:r>
            <a:endParaRPr sz="1600"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83" name="Google Shape;783;p56"/>
          <p:cNvSpPr txBox="1"/>
          <p:nvPr/>
        </p:nvSpPr>
        <p:spPr>
          <a:xfrm>
            <a:off x="4331700" y="1086425"/>
            <a:ext cx="3888300" cy="34941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.cabeçalho__menu-hamburguer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24px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24px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background-image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7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"../img/Menu.svg"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4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background-repeat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4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no-repeat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4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4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background-position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4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4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inline-block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.cabeçalho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--branco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flex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justify-content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space-between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align-items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.container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flex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sz="7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align-items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pt-BR" sz="7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7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4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.container__imagem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4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pt-BR" sz="14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pt-BR" sz="14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1em</a:t>
            </a: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4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400">
              <a:solidFill>
                <a:srgbClr val="D7BA7D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84" name="Google Shape;784;p56"/>
          <p:cNvSpPr/>
          <p:nvPr/>
        </p:nvSpPr>
        <p:spPr>
          <a:xfrm>
            <a:off x="3962425" y="1597200"/>
            <a:ext cx="576600" cy="32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5C7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56"/>
          <p:cNvSpPr/>
          <p:nvPr/>
        </p:nvSpPr>
        <p:spPr>
          <a:xfrm>
            <a:off x="3962425" y="1797225"/>
            <a:ext cx="576600" cy="32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5C7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56"/>
          <p:cNvSpPr txBox="1"/>
          <p:nvPr/>
        </p:nvSpPr>
        <p:spPr>
          <a:xfrm>
            <a:off x="591625" y="3503300"/>
            <a:ext cx="3037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Bitter"/>
                <a:ea typeface="Bitter"/>
                <a:cs typeface="Bitter"/>
                <a:sym typeface="Bitter"/>
              </a:rPr>
              <a:t>Insira um novo seletor com a propriedade de padding de 1em</a:t>
            </a:r>
            <a:endParaRPr sz="1600"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87" name="Google Shape;787;p56"/>
          <p:cNvSpPr/>
          <p:nvPr/>
        </p:nvSpPr>
        <p:spPr>
          <a:xfrm>
            <a:off x="3810025" y="3759375"/>
            <a:ext cx="576600" cy="32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5C7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8" name="Google Shape;788;p56"/>
          <p:cNvPicPr preferRelativeResize="0"/>
          <p:nvPr/>
        </p:nvPicPr>
        <p:blipFill rotWithShape="1">
          <a:blip r:embed="rId3">
            <a:alphaModFix/>
          </a:blip>
          <a:srcRect b="2669" l="0" r="0" t="2678"/>
          <a:stretch/>
        </p:blipFill>
        <p:spPr>
          <a:xfrm>
            <a:off x="8474975" y="121725"/>
            <a:ext cx="519300" cy="561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57"/>
          <p:cNvSpPr txBox="1"/>
          <p:nvPr>
            <p:ph type="ctrTitle"/>
          </p:nvPr>
        </p:nvSpPr>
        <p:spPr>
          <a:xfrm>
            <a:off x="467775" y="222600"/>
            <a:ext cx="8181000" cy="5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5C77"/>
                </a:solidFill>
              </a:rPr>
              <a:t>Resultado:</a:t>
            </a:r>
            <a:endParaRPr sz="3000">
              <a:solidFill>
                <a:srgbClr val="FF5C77"/>
              </a:solidFill>
            </a:endParaRPr>
          </a:p>
        </p:txBody>
      </p:sp>
      <p:pic>
        <p:nvPicPr>
          <p:cNvPr id="794" name="Google Shape;794;p57"/>
          <p:cNvPicPr preferRelativeResize="0"/>
          <p:nvPr/>
        </p:nvPicPr>
        <p:blipFill rotWithShape="1">
          <a:blip r:embed="rId3">
            <a:alphaModFix/>
          </a:blip>
          <a:srcRect b="26831" l="0" r="0" t="0"/>
          <a:stretch/>
        </p:blipFill>
        <p:spPr>
          <a:xfrm>
            <a:off x="3114675" y="419100"/>
            <a:ext cx="2428875" cy="3840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58"/>
          <p:cNvSpPr/>
          <p:nvPr/>
        </p:nvSpPr>
        <p:spPr>
          <a:xfrm>
            <a:off x="123825" y="3648075"/>
            <a:ext cx="8877300" cy="99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58"/>
          <p:cNvSpPr txBox="1"/>
          <p:nvPr/>
        </p:nvSpPr>
        <p:spPr>
          <a:xfrm>
            <a:off x="0" y="941100"/>
            <a:ext cx="1543200" cy="415500"/>
          </a:xfrm>
          <a:prstGeom prst="rect">
            <a:avLst/>
          </a:prstGeom>
          <a:solidFill>
            <a:srgbClr val="FF5C77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  </a:t>
            </a:r>
            <a:r>
              <a:rPr b="1" lang="pt-BR" sz="15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Mão na massa</a:t>
            </a:r>
            <a:endParaRPr b="1" sz="15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801" name="Google Shape;80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000" y="1485200"/>
            <a:ext cx="1255775" cy="1389925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58"/>
          <p:cNvSpPr txBox="1"/>
          <p:nvPr/>
        </p:nvSpPr>
        <p:spPr>
          <a:xfrm>
            <a:off x="1461775" y="941100"/>
            <a:ext cx="7539300" cy="31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itter"/>
              <a:buAutoNum type="arabicPeriod"/>
            </a:pP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No arquivo header.css, insira no cabeçalho a propriedade CSS display flex;</a:t>
            </a:r>
            <a:endParaRPr b="1" sz="11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itter"/>
              <a:buAutoNum type="arabicPeriod"/>
            </a:pP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Utilize no cabeçalho a propriedade justify-content com espaçamento entre os elementos (space-between);</a:t>
            </a:r>
            <a:endParaRPr b="1" sz="11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itter"/>
              <a:buAutoNum type="arabicPeriod"/>
            </a:pP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No index.html, coloque os elementos da esquerda (span </a:t>
            </a: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hambúrguer</a:t>
            </a: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e img do logotipo) dentro de uma div com o class=”container” e os elementos da direita (tags a) em outra div também com o class=”container”.</a:t>
            </a:r>
            <a:endParaRPr b="1" sz="11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itter"/>
              <a:buAutoNum type="arabicPeriod"/>
            </a:pP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No header.css selecione os elementos com a classe container, insira o display flex e alinhe eles ao centro.</a:t>
            </a:r>
            <a:endParaRPr b="1" sz="11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itter"/>
              <a:buAutoNum type="arabicPeriod"/>
            </a:pP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Ajustes as imagens no html com a classe container__imagem e no CSS coloque um padding de 1em.</a:t>
            </a:r>
            <a:endParaRPr b="1" sz="11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03" name="Google Shape;803;p58"/>
          <p:cNvSpPr txBox="1"/>
          <p:nvPr>
            <p:ph type="ctrTitle"/>
          </p:nvPr>
        </p:nvSpPr>
        <p:spPr>
          <a:xfrm>
            <a:off x="481500" y="155500"/>
            <a:ext cx="8181000" cy="7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300">
                <a:solidFill>
                  <a:srgbClr val="FF5C77"/>
                </a:solidFill>
              </a:rPr>
              <a:t>Carga horária </a:t>
            </a:r>
            <a:r>
              <a:rPr b="1" lang="pt-BR" sz="3300">
                <a:solidFill>
                  <a:srgbClr val="FF5C77"/>
                </a:solidFill>
              </a:rPr>
              <a:t>assíncrona </a:t>
            </a:r>
            <a:r>
              <a:rPr lang="pt-BR" sz="3300">
                <a:solidFill>
                  <a:srgbClr val="FF5C77"/>
                </a:solidFill>
              </a:rPr>
              <a:t>| reunião 4</a:t>
            </a:r>
            <a:endParaRPr sz="3300">
              <a:solidFill>
                <a:srgbClr val="FF5C77"/>
              </a:solidFill>
            </a:endParaRPr>
          </a:p>
        </p:txBody>
      </p:sp>
      <p:sp>
        <p:nvSpPr>
          <p:cNvPr id="804" name="Google Shape;804;p58"/>
          <p:cNvSpPr txBox="1"/>
          <p:nvPr/>
        </p:nvSpPr>
        <p:spPr>
          <a:xfrm>
            <a:off x="876300" y="3724025"/>
            <a:ext cx="7906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Lembre-se:</a:t>
            </a:r>
            <a:r>
              <a:rPr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O conteúdo completo sobre essa etapa do projeto, </a:t>
            </a: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encontra-se disponível na na aula 2</a:t>
            </a:r>
            <a:r>
              <a:rPr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do curso “HTML e CSS: </a:t>
            </a:r>
            <a:r>
              <a:rPr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responsividade</a:t>
            </a:r>
            <a:r>
              <a:rPr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com mobile first” </a:t>
            </a: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na atividade “02. Header, Flexbox e @import”</a:t>
            </a:r>
            <a:r>
              <a:rPr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à patir do tempo 10 min. e 30 seg.</a:t>
            </a:r>
            <a:br>
              <a:rPr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(link: </a:t>
            </a:r>
            <a:r>
              <a:rPr b="1" lang="pt-BR" sz="1100" u="sng">
                <a:solidFill>
                  <a:schemeClr val="hlink"/>
                </a:solidFill>
                <a:latin typeface="Bitter"/>
                <a:ea typeface="Bitter"/>
                <a:cs typeface="Bitter"/>
                <a:sym typeface="Bitter"/>
                <a:hlinkClick r:id="rId4"/>
              </a:rPr>
              <a:t>https://cursos.alura.com.br/course/html-css-responsividade-mobile-first/task/105949</a:t>
            </a:r>
            <a:r>
              <a:rPr b="1" lang="pt-BR" sz="11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)</a:t>
            </a:r>
            <a:endParaRPr b="1" sz="11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805" name="Google Shape;805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00" y="3724025"/>
            <a:ext cx="861900" cy="86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59"/>
          <p:cNvSpPr/>
          <p:nvPr/>
        </p:nvSpPr>
        <p:spPr>
          <a:xfrm>
            <a:off x="54296" y="1636427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59"/>
          <p:cNvSpPr/>
          <p:nvPr/>
        </p:nvSpPr>
        <p:spPr>
          <a:xfrm>
            <a:off x="1329521" y="2299339"/>
            <a:ext cx="1480422" cy="1192018"/>
          </a:xfrm>
          <a:prstGeom prst="flowChartPreparation">
            <a:avLst/>
          </a:prstGeom>
          <a:solidFill>
            <a:srgbClr val="FFC100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59"/>
          <p:cNvSpPr/>
          <p:nvPr/>
        </p:nvSpPr>
        <p:spPr>
          <a:xfrm>
            <a:off x="6349528" y="2299360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59"/>
          <p:cNvSpPr/>
          <p:nvPr/>
        </p:nvSpPr>
        <p:spPr>
          <a:xfrm>
            <a:off x="7598442" y="1636433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59"/>
          <p:cNvSpPr txBox="1"/>
          <p:nvPr/>
        </p:nvSpPr>
        <p:spPr>
          <a:xfrm>
            <a:off x="53927" y="1127895"/>
            <a:ext cx="148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Acolhimento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15" name="Google Shape;815;p59"/>
          <p:cNvSpPr txBox="1"/>
          <p:nvPr/>
        </p:nvSpPr>
        <p:spPr>
          <a:xfrm>
            <a:off x="3728925" y="3463775"/>
            <a:ext cx="17016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Criando o cabeçalho com HTML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16" name="Google Shape;816;p59"/>
          <p:cNvSpPr txBox="1"/>
          <p:nvPr/>
        </p:nvSpPr>
        <p:spPr>
          <a:xfrm>
            <a:off x="4876638" y="987925"/>
            <a:ext cx="1904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Iniciando o CSS do cabeçalho e @import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17" name="Google Shape;817;p59"/>
          <p:cNvSpPr txBox="1"/>
          <p:nvPr/>
        </p:nvSpPr>
        <p:spPr>
          <a:xfrm>
            <a:off x="6483238" y="3584228"/>
            <a:ext cx="145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18" name="Google Shape;818;p59"/>
          <p:cNvSpPr txBox="1"/>
          <p:nvPr/>
        </p:nvSpPr>
        <p:spPr>
          <a:xfrm>
            <a:off x="7611777" y="1127903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Para concluir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19" name="Google Shape;819;p59"/>
          <p:cNvSpPr txBox="1"/>
          <p:nvPr/>
        </p:nvSpPr>
        <p:spPr>
          <a:xfrm>
            <a:off x="164525" y="164525"/>
            <a:ext cx="229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Agenda</a:t>
            </a:r>
            <a:endParaRPr sz="32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820" name="Google Shape;820;p59"/>
          <p:cNvSpPr txBox="1"/>
          <p:nvPr/>
        </p:nvSpPr>
        <p:spPr>
          <a:xfrm>
            <a:off x="1193288" y="3463775"/>
            <a:ext cx="17529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Retomada </a:t>
            </a: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do encontro anterior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21" name="Google Shape;821;p59"/>
          <p:cNvSpPr txBox="1"/>
          <p:nvPr/>
        </p:nvSpPr>
        <p:spPr>
          <a:xfrm>
            <a:off x="6423113" y="3491375"/>
            <a:ext cx="133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Flexbox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10 min.</a:t>
            </a:r>
            <a:endParaRPr>
              <a:solidFill>
                <a:srgbClr val="00B0C3"/>
              </a:solidFill>
            </a:endParaRPr>
          </a:p>
        </p:txBody>
      </p:sp>
      <p:pic>
        <p:nvPicPr>
          <p:cNvPr id="822" name="Google Shape;82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38" y="1778888"/>
            <a:ext cx="907150" cy="9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3" name="Google Shape;823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2167" y="2347763"/>
            <a:ext cx="1095150" cy="1095174"/>
          </a:xfrm>
          <a:prstGeom prst="rect">
            <a:avLst/>
          </a:prstGeom>
          <a:noFill/>
          <a:ln>
            <a:noFill/>
          </a:ln>
        </p:spPr>
      </p:pic>
      <p:sp>
        <p:nvSpPr>
          <p:cNvPr id="824" name="Google Shape;824;p59"/>
          <p:cNvSpPr/>
          <p:nvPr/>
        </p:nvSpPr>
        <p:spPr>
          <a:xfrm>
            <a:off x="5103903" y="1681997"/>
            <a:ext cx="1480422" cy="1192018"/>
          </a:xfrm>
          <a:prstGeom prst="flowChartPreparation">
            <a:avLst/>
          </a:prstGeom>
          <a:solidFill>
            <a:srgbClr val="FFE5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59"/>
          <p:cNvSpPr/>
          <p:nvPr/>
        </p:nvSpPr>
        <p:spPr>
          <a:xfrm>
            <a:off x="3839528" y="2299360"/>
            <a:ext cx="1480422" cy="1192018"/>
          </a:xfrm>
          <a:prstGeom prst="flowChartPreparation">
            <a:avLst/>
          </a:prstGeom>
          <a:solidFill>
            <a:srgbClr val="FF5C77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59"/>
          <p:cNvSpPr/>
          <p:nvPr/>
        </p:nvSpPr>
        <p:spPr>
          <a:xfrm>
            <a:off x="2579091" y="1636447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59"/>
          <p:cNvSpPr txBox="1"/>
          <p:nvPr/>
        </p:nvSpPr>
        <p:spPr>
          <a:xfrm>
            <a:off x="2590463" y="1127900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Reset CSS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>
              <a:solidFill>
                <a:srgbClr val="00B0C3"/>
              </a:solidFill>
            </a:endParaRPr>
          </a:p>
        </p:txBody>
      </p:sp>
      <p:pic>
        <p:nvPicPr>
          <p:cNvPr id="828" name="Google Shape;828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7325" y="1855016"/>
            <a:ext cx="754825" cy="754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04302" y="2517937"/>
            <a:ext cx="754825" cy="754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Google Shape;830;p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36175" y="1939463"/>
            <a:ext cx="677100" cy="6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1" name="Google Shape;831;p59"/>
          <p:cNvSpPr/>
          <p:nvPr/>
        </p:nvSpPr>
        <p:spPr>
          <a:xfrm>
            <a:off x="5296675" y="2286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00E4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59"/>
          <p:cNvSpPr/>
          <p:nvPr/>
        </p:nvSpPr>
        <p:spPr>
          <a:xfrm>
            <a:off x="5296675" y="2202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6CF5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59"/>
          <p:cNvSpPr txBox="1"/>
          <p:nvPr/>
        </p:nvSpPr>
        <p:spPr>
          <a:xfrm>
            <a:off x="5328850" y="2113850"/>
            <a:ext cx="52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chemeClr val="lt1"/>
                </a:solidFill>
              </a:rPr>
              <a:t>CSS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834" name="Google Shape;834;p59"/>
          <p:cNvSpPr/>
          <p:nvPr/>
        </p:nvSpPr>
        <p:spPr>
          <a:xfrm>
            <a:off x="6763913" y="2555375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59"/>
          <p:cNvSpPr/>
          <p:nvPr/>
        </p:nvSpPr>
        <p:spPr>
          <a:xfrm>
            <a:off x="7214550" y="2555375"/>
            <a:ext cx="2043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59"/>
          <p:cNvSpPr/>
          <p:nvPr/>
        </p:nvSpPr>
        <p:spPr>
          <a:xfrm>
            <a:off x="6763925" y="2793450"/>
            <a:ext cx="204300" cy="4419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59"/>
          <p:cNvSpPr/>
          <p:nvPr/>
        </p:nvSpPr>
        <p:spPr>
          <a:xfrm>
            <a:off x="7020138" y="2793450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59"/>
          <p:cNvSpPr/>
          <p:nvPr/>
        </p:nvSpPr>
        <p:spPr>
          <a:xfrm>
            <a:off x="7020152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59"/>
          <p:cNvSpPr/>
          <p:nvPr/>
        </p:nvSpPr>
        <p:spPr>
          <a:xfrm>
            <a:off x="7249950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59"/>
          <p:cNvSpPr/>
          <p:nvPr/>
        </p:nvSpPr>
        <p:spPr>
          <a:xfrm rot="-5400000">
            <a:off x="8014404" y="3082687"/>
            <a:ext cx="754800" cy="6525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9667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1" name="Google Shape;841;p59"/>
          <p:cNvPicPr preferRelativeResize="0"/>
          <p:nvPr/>
        </p:nvPicPr>
        <p:blipFill>
          <a:blip r:embed="rId8">
            <a:alphaModFix amt="75000"/>
          </a:blip>
          <a:stretch>
            <a:fillRect/>
          </a:stretch>
        </p:blipFill>
        <p:spPr>
          <a:xfrm>
            <a:off x="7866200" y="1791263"/>
            <a:ext cx="907150" cy="9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60"/>
          <p:cNvSpPr/>
          <p:nvPr/>
        </p:nvSpPr>
        <p:spPr>
          <a:xfrm>
            <a:off x="2158875" y="3497100"/>
            <a:ext cx="5449200" cy="95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60"/>
          <p:cNvSpPr txBox="1"/>
          <p:nvPr/>
        </p:nvSpPr>
        <p:spPr>
          <a:xfrm>
            <a:off x="4091025" y="430638"/>
            <a:ext cx="4026300" cy="257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Compartilhe seu projeto até aqui.</a:t>
            </a:r>
            <a:endParaRPr sz="30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Mostre seu código e abra o index.html no navegador.</a:t>
            </a:r>
            <a:endParaRPr sz="24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848" name="Google Shape;848;p60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779050" y="430650"/>
            <a:ext cx="2930051" cy="2930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9" name="Google Shape;849;p60"/>
          <p:cNvGrpSpPr/>
          <p:nvPr/>
        </p:nvGrpSpPr>
        <p:grpSpPr>
          <a:xfrm>
            <a:off x="1912714" y="3880402"/>
            <a:ext cx="1943948" cy="473789"/>
            <a:chOff x="4338000" y="2709900"/>
            <a:chExt cx="3542825" cy="863476"/>
          </a:xfrm>
        </p:grpSpPr>
        <p:pic>
          <p:nvPicPr>
            <p:cNvPr id="850" name="Google Shape;850;p60"/>
            <p:cNvPicPr preferRelativeResize="0"/>
            <p:nvPr/>
          </p:nvPicPr>
          <p:blipFill rotWithShape="1">
            <a:blip r:embed="rId4">
              <a:alphaModFix/>
            </a:blip>
            <a:srcRect b="33137" l="0" r="0" t="0"/>
            <a:stretch/>
          </p:blipFill>
          <p:spPr>
            <a:xfrm>
              <a:off x="4338000" y="2709900"/>
              <a:ext cx="2295900" cy="8634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1" name="Google Shape;851;p60"/>
            <p:cNvPicPr preferRelativeResize="0"/>
            <p:nvPr/>
          </p:nvPicPr>
          <p:blipFill rotWithShape="1">
            <a:blip r:embed="rId4">
              <a:alphaModFix/>
            </a:blip>
            <a:srcRect b="0" l="0" r="0" t="67677"/>
            <a:stretch/>
          </p:blipFill>
          <p:spPr>
            <a:xfrm>
              <a:off x="5584925" y="2932933"/>
              <a:ext cx="2295900" cy="4174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52" name="Google Shape;852;p60"/>
          <p:cNvSpPr txBox="1"/>
          <p:nvPr/>
        </p:nvSpPr>
        <p:spPr>
          <a:xfrm>
            <a:off x="3737575" y="3828000"/>
            <a:ext cx="37347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Faça o upload do projeto atual no seu </a:t>
            </a:r>
            <a:r>
              <a:rPr lang="pt-BR"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repositório</a:t>
            </a:r>
            <a:r>
              <a:rPr lang="pt-BR"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do GitHub.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53" name="Google Shape;853;p60"/>
          <p:cNvSpPr/>
          <p:nvPr/>
        </p:nvSpPr>
        <p:spPr>
          <a:xfrm>
            <a:off x="2158875" y="3497100"/>
            <a:ext cx="5449200" cy="330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MOMENTO ASSÍNCRONO:</a:t>
            </a:r>
            <a:endParaRPr b="1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61"/>
          <p:cNvSpPr txBox="1"/>
          <p:nvPr/>
        </p:nvSpPr>
        <p:spPr>
          <a:xfrm>
            <a:off x="765375" y="430650"/>
            <a:ext cx="5209500" cy="3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Dê um </a:t>
            </a:r>
            <a:r>
              <a:rPr b="1" lang="pt-BR" sz="2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start </a:t>
            </a:r>
            <a:r>
              <a:rPr lang="pt-BR" sz="2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em seu</a:t>
            </a:r>
            <a:endParaRPr sz="2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6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Plano de ação.</a:t>
            </a:r>
            <a:endParaRPr sz="46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pic>
        <p:nvPicPr>
          <p:cNvPr id="859" name="Google Shape;85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0575" y="294125"/>
            <a:ext cx="4197875" cy="4197875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61"/>
          <p:cNvSpPr/>
          <p:nvPr/>
        </p:nvSpPr>
        <p:spPr>
          <a:xfrm>
            <a:off x="5360675" y="905825"/>
            <a:ext cx="614100" cy="600000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61"/>
          <p:cNvSpPr/>
          <p:nvPr/>
        </p:nvSpPr>
        <p:spPr>
          <a:xfrm>
            <a:off x="7103725" y="698675"/>
            <a:ext cx="1583400" cy="1014300"/>
          </a:xfrm>
          <a:prstGeom prst="flowChartConnector">
            <a:avLst/>
          </a:prstGeom>
          <a:solidFill>
            <a:schemeClr val="lt1"/>
          </a:solidFill>
          <a:ln cap="flat" cmpd="sng" w="9525">
            <a:solidFill>
              <a:srgbClr val="8080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latin typeface="Amatic SC"/>
                <a:ea typeface="Amatic SC"/>
                <a:cs typeface="Amatic SC"/>
                <a:sym typeface="Amatic SC"/>
              </a:rPr>
              <a:t>Conteúdo</a:t>
            </a:r>
            <a:endParaRPr b="1" sz="26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862" name="Google Shape;862;p61"/>
          <p:cNvSpPr/>
          <p:nvPr/>
        </p:nvSpPr>
        <p:spPr>
          <a:xfrm>
            <a:off x="4812950" y="622475"/>
            <a:ext cx="1583400" cy="1014300"/>
          </a:xfrm>
          <a:prstGeom prst="flowChartConnector">
            <a:avLst/>
          </a:prstGeom>
          <a:solidFill>
            <a:schemeClr val="lt1"/>
          </a:solidFill>
          <a:ln cap="flat" cmpd="sng" w="9525">
            <a:solidFill>
              <a:srgbClr val="8080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latin typeface="Amatic SC"/>
                <a:ea typeface="Amatic SC"/>
                <a:cs typeface="Amatic SC"/>
                <a:sym typeface="Amatic SC"/>
              </a:rPr>
              <a:t>Metodologia</a:t>
            </a:r>
            <a:endParaRPr b="1" sz="2000"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6"/>
          <p:cNvSpPr txBox="1"/>
          <p:nvPr/>
        </p:nvSpPr>
        <p:spPr>
          <a:xfrm>
            <a:off x="164525" y="164525"/>
            <a:ext cx="2898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Acolhimento</a:t>
            </a:r>
            <a:endParaRPr sz="32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262" name="Google Shape;262;p26"/>
          <p:cNvSpPr txBox="1"/>
          <p:nvPr/>
        </p:nvSpPr>
        <p:spPr>
          <a:xfrm>
            <a:off x="1906675" y="3606950"/>
            <a:ext cx="4982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latin typeface="Bitter ExtraBold"/>
                <a:ea typeface="Bitter ExtraBold"/>
                <a:cs typeface="Bitter ExtraBold"/>
                <a:sym typeface="Bitter ExtraBold"/>
              </a:rPr>
              <a:t>Faz sentido o </a:t>
            </a:r>
            <a:r>
              <a:rPr lang="pt-BR" sz="2100">
                <a:latin typeface="Bitter ExtraBold"/>
                <a:ea typeface="Bitter ExtraBold"/>
                <a:cs typeface="Bitter ExtraBold"/>
                <a:sym typeface="Bitter ExtraBold"/>
              </a:rPr>
              <a:t>método</a:t>
            </a:r>
            <a:r>
              <a:rPr lang="pt-BR" sz="2100">
                <a:latin typeface="Bitter ExtraBold"/>
                <a:ea typeface="Bitter ExtraBold"/>
                <a:cs typeface="Bitter ExtraBold"/>
                <a:sym typeface="Bitter ExtraBold"/>
              </a:rPr>
              <a:t> de desenvolvimento mobile-first ?</a:t>
            </a:r>
            <a:endParaRPr sz="2100">
              <a:latin typeface="Bitter ExtraBold"/>
              <a:ea typeface="Bitter ExtraBold"/>
              <a:cs typeface="Bitter ExtraBold"/>
              <a:sym typeface="Bitter ExtraBold"/>
            </a:endParaRPr>
          </a:p>
        </p:txBody>
      </p:sp>
      <p:pic>
        <p:nvPicPr>
          <p:cNvPr id="263" name="Google Shape;2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9275" y="1624251"/>
            <a:ext cx="4625449" cy="214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2650" y="1467916"/>
            <a:ext cx="1655876" cy="1130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6"/>
          <p:cNvPicPr preferRelativeResize="0"/>
          <p:nvPr/>
        </p:nvPicPr>
        <p:blipFill rotWithShape="1">
          <a:blip r:embed="rId5">
            <a:alphaModFix/>
          </a:blip>
          <a:srcRect b="667" l="36533" r="1134" t="1216"/>
          <a:stretch/>
        </p:blipFill>
        <p:spPr>
          <a:xfrm>
            <a:off x="3143050" y="1445606"/>
            <a:ext cx="609000" cy="891600"/>
          </a:xfrm>
          <a:prstGeom prst="roundRect">
            <a:avLst>
              <a:gd fmla="val 4272" name="adj"/>
            </a:avLst>
          </a:prstGeom>
          <a:noFill/>
          <a:ln>
            <a:noFill/>
          </a:ln>
        </p:spPr>
      </p:pic>
      <p:pic>
        <p:nvPicPr>
          <p:cNvPr id="266" name="Google Shape;266;p26"/>
          <p:cNvPicPr preferRelativeResize="0"/>
          <p:nvPr/>
        </p:nvPicPr>
        <p:blipFill rotWithShape="1">
          <a:blip r:embed="rId5">
            <a:alphaModFix/>
          </a:blip>
          <a:srcRect b="2198" l="1288" r="66745" t="27551"/>
          <a:stretch/>
        </p:blipFill>
        <p:spPr>
          <a:xfrm>
            <a:off x="4415690" y="1204525"/>
            <a:ext cx="312600" cy="638400"/>
          </a:xfrm>
          <a:prstGeom prst="roundRect">
            <a:avLst>
              <a:gd fmla="val 4783" name="adj"/>
            </a:avLst>
          </a:prstGeom>
          <a:noFill/>
          <a:ln>
            <a:noFill/>
          </a:ln>
        </p:spPr>
      </p:pic>
      <p:pic>
        <p:nvPicPr>
          <p:cNvPr id="267" name="Google Shape;267;p26"/>
          <p:cNvPicPr preferRelativeResize="0"/>
          <p:nvPr/>
        </p:nvPicPr>
        <p:blipFill rotWithShape="1">
          <a:blip r:embed="rId6">
            <a:alphaModFix/>
          </a:blip>
          <a:srcRect b="6985" l="0" r="0" t="0"/>
          <a:stretch/>
        </p:blipFill>
        <p:spPr>
          <a:xfrm>
            <a:off x="4424713" y="1224800"/>
            <a:ext cx="294574" cy="55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6"/>
          <p:cNvPicPr preferRelativeResize="0"/>
          <p:nvPr/>
        </p:nvPicPr>
        <p:blipFill rotWithShape="1">
          <a:blip r:embed="rId7">
            <a:alphaModFix/>
          </a:blip>
          <a:srcRect b="13889" l="0" r="0" t="0"/>
          <a:stretch/>
        </p:blipFill>
        <p:spPr>
          <a:xfrm>
            <a:off x="3161975" y="1482050"/>
            <a:ext cx="573551" cy="764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6"/>
          <p:cNvPicPr preferRelativeResize="0"/>
          <p:nvPr/>
        </p:nvPicPr>
        <p:blipFill rotWithShape="1">
          <a:blip r:embed="rId8">
            <a:alphaModFix/>
          </a:blip>
          <a:srcRect b="48191" l="0" r="0" t="0"/>
          <a:stretch/>
        </p:blipFill>
        <p:spPr>
          <a:xfrm>
            <a:off x="5315750" y="1508250"/>
            <a:ext cx="1341899" cy="73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6"/>
          <p:cNvPicPr preferRelativeResize="0"/>
          <p:nvPr/>
        </p:nvPicPr>
        <p:blipFill rotWithShape="1">
          <a:blip r:embed="rId3">
            <a:alphaModFix/>
          </a:blip>
          <a:srcRect b="78538" l="56272" r="31327" t="0"/>
          <a:stretch/>
        </p:blipFill>
        <p:spPr>
          <a:xfrm>
            <a:off x="4860950" y="1624250"/>
            <a:ext cx="573551" cy="45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6"/>
          <p:cNvSpPr/>
          <p:nvPr/>
        </p:nvSpPr>
        <p:spPr>
          <a:xfrm>
            <a:off x="6657650" y="2766275"/>
            <a:ext cx="2138100" cy="1353300"/>
          </a:xfrm>
          <a:prstGeom prst="wedgeEllipseCallout">
            <a:avLst>
              <a:gd fmla="val -48148" name="adj1"/>
              <a:gd fmla="val 53122" name="adj2"/>
            </a:avLst>
          </a:prstGeom>
          <a:solidFill>
            <a:schemeClr val="lt1"/>
          </a:solidFill>
          <a:ln cap="flat" cmpd="sng" w="38100">
            <a:solidFill>
              <a:srgbClr val="FF5C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Se faz sentido, escreva no chat SIM e cite uma vantagem.</a:t>
            </a:r>
            <a:endParaRPr b="1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72" name="Google Shape;272;p26"/>
          <p:cNvSpPr/>
          <p:nvPr/>
        </p:nvSpPr>
        <p:spPr>
          <a:xfrm>
            <a:off x="374225" y="2598350"/>
            <a:ext cx="2138100" cy="1353300"/>
          </a:xfrm>
          <a:prstGeom prst="wedgeEllipseCallout">
            <a:avLst>
              <a:gd fmla="val 38050" name="adj1"/>
              <a:gd fmla="val 58555" name="adj2"/>
            </a:avLst>
          </a:prstGeom>
          <a:solidFill>
            <a:schemeClr val="lt1"/>
          </a:solidFill>
          <a:ln cap="flat" cmpd="sng" w="38100">
            <a:solidFill>
              <a:srgbClr val="00B7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accent5"/>
                </a:solidFill>
                <a:latin typeface="Bitter"/>
                <a:ea typeface="Bitter"/>
                <a:cs typeface="Bitter"/>
                <a:sym typeface="Bitter"/>
              </a:rPr>
              <a:t>Se não faz sentido, escreva no chat NÃO e cite o motivo.</a:t>
            </a:r>
            <a:endParaRPr b="1">
              <a:solidFill>
                <a:schemeClr val="accent5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62"/>
          <p:cNvSpPr txBox="1"/>
          <p:nvPr/>
        </p:nvSpPr>
        <p:spPr>
          <a:xfrm>
            <a:off x="636825" y="123125"/>
            <a:ext cx="62403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Co</a:t>
            </a:r>
            <a:r>
              <a:rPr lang="pt-BR" sz="29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ntribua conosco</a:t>
            </a:r>
            <a:endParaRPr sz="29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868" name="Google Shape;868;p62"/>
          <p:cNvSpPr txBox="1"/>
          <p:nvPr/>
        </p:nvSpPr>
        <p:spPr>
          <a:xfrm>
            <a:off x="4019200" y="1442525"/>
            <a:ext cx="44682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pt-BR" sz="1800">
                <a:latin typeface="Bitter"/>
                <a:ea typeface="Bitter"/>
                <a:cs typeface="Bitter"/>
                <a:sym typeface="Bitter"/>
              </a:rPr>
              <a:t>Sua opinião é muito importante para que consigamos construir um GE que contribua cada vez mais com a sua prática profissional.  </a:t>
            </a:r>
            <a:endParaRPr b="1" sz="1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69" name="Google Shape;869;p62"/>
          <p:cNvSpPr txBox="1"/>
          <p:nvPr/>
        </p:nvSpPr>
        <p:spPr>
          <a:xfrm>
            <a:off x="4679200" y="3143250"/>
            <a:ext cx="38082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u="sng">
                <a:solidFill>
                  <a:schemeClr val="accent5"/>
                </a:solidFill>
                <a:latin typeface="Bitter"/>
                <a:ea typeface="Bitter"/>
                <a:cs typeface="Bitter"/>
                <a:sym typeface="Bit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https://forms.gle/uUTAYmnWNULHJfj67</a:t>
            </a:r>
            <a:r>
              <a:rPr lang="pt-BR" sz="2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r>
              <a:rPr lang="pt-BR" sz="1800">
                <a:latin typeface="Bitter"/>
                <a:ea typeface="Bitter"/>
                <a:cs typeface="Bitter"/>
                <a:sym typeface="Bitter"/>
              </a:rPr>
              <a:t> </a:t>
            </a:r>
            <a:endParaRPr sz="1800"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870" name="Google Shape;870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7200" y="1223100"/>
            <a:ext cx="2564275" cy="256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5" name="Google Shape;875;p63"/>
          <p:cNvPicPr preferRelativeResize="0"/>
          <p:nvPr/>
        </p:nvPicPr>
        <p:blipFill rotWithShape="1">
          <a:blip r:embed="rId3">
            <a:alphaModFix/>
          </a:blip>
          <a:srcRect b="17803" l="0" r="3091" t="24242"/>
          <a:stretch/>
        </p:blipFill>
        <p:spPr>
          <a:xfrm>
            <a:off x="-48100" y="318975"/>
            <a:ext cx="6232900" cy="3727125"/>
          </a:xfrm>
          <a:prstGeom prst="rect">
            <a:avLst/>
          </a:prstGeom>
          <a:noFill/>
          <a:ln>
            <a:noFill/>
          </a:ln>
        </p:spPr>
      </p:pic>
      <p:sp>
        <p:nvSpPr>
          <p:cNvPr id="876" name="Google Shape;876;p63"/>
          <p:cNvSpPr txBox="1"/>
          <p:nvPr/>
        </p:nvSpPr>
        <p:spPr>
          <a:xfrm>
            <a:off x="2236275" y="318975"/>
            <a:ext cx="6573900" cy="3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700">
                <a:latin typeface="Bitter"/>
                <a:ea typeface="Bitter"/>
                <a:cs typeface="Bitter"/>
                <a:sym typeface="Bitter"/>
              </a:rPr>
              <a:t>Ei, professor! </a:t>
            </a: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Você sabia que estão abertas as inscrições para o 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latin typeface="Bitter"/>
                <a:ea typeface="Bitter"/>
                <a:cs typeface="Bitter"/>
                <a:sym typeface="Bitter"/>
              </a:rPr>
              <a:t>Enem 2023</a:t>
            </a: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? É isso mesmo!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O Exame Nacional do Ensino Médio avalia o desempenho escolar dos estudantes e, também, colabora para: 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Bitter"/>
              <a:buChar char="★"/>
            </a:pP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o acesso à Educação Superior (pública ou privada) por meio de apoio estudantil como o Sisu, o Fies ou o ProUni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pt-BR" sz="1700">
                <a:latin typeface="Bitter"/>
                <a:ea typeface="Bitter"/>
                <a:cs typeface="Bitter"/>
                <a:sym typeface="Bitter"/>
              </a:rPr>
              <a:t>Para a inscrição, o participante precisará ter em mãos o número do seu CPF, seus dados pessoais, endereço, e-mail e número de telefone válidos.</a:t>
            </a:r>
            <a:endParaRPr sz="1700"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77" name="Google Shape;877;p63"/>
          <p:cNvSpPr txBox="1"/>
          <p:nvPr/>
        </p:nvSpPr>
        <p:spPr>
          <a:xfrm>
            <a:off x="426150" y="3836525"/>
            <a:ext cx="8384100" cy="716400"/>
          </a:xfrm>
          <a:prstGeom prst="rect">
            <a:avLst/>
          </a:prstGeom>
          <a:solidFill>
            <a:srgbClr val="FF5C77">
              <a:alpha val="2471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7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Incentive os seus estudantes a participarem! 👍</a:t>
            </a:r>
            <a:endParaRPr b="1" sz="17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pt-BR" sz="15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Fique ligado!</a:t>
            </a:r>
            <a:r>
              <a:rPr lang="pt-BR" sz="15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O período para inscrição termina no dia </a:t>
            </a:r>
            <a:r>
              <a:rPr b="1" lang="pt-BR" sz="15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16 de junho</a:t>
            </a:r>
            <a:r>
              <a:rPr lang="pt-BR" sz="15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pela </a:t>
            </a:r>
            <a:r>
              <a:rPr lang="pt-BR" sz="1500" u="sng">
                <a:solidFill>
                  <a:schemeClr val="hlink"/>
                </a:solidFill>
                <a:latin typeface="Bitter"/>
                <a:ea typeface="Bitter"/>
                <a:cs typeface="Bitter"/>
                <a:sym typeface="Bitter"/>
                <a:hlinkClick r:id="rId4"/>
              </a:rPr>
              <a:t>Página do Participante</a:t>
            </a:r>
            <a:r>
              <a:rPr lang="pt-BR" sz="15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. 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64"/>
          <p:cNvSpPr txBox="1"/>
          <p:nvPr/>
        </p:nvSpPr>
        <p:spPr>
          <a:xfrm>
            <a:off x="537150" y="232150"/>
            <a:ext cx="62403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Avisos importantes</a:t>
            </a:r>
            <a:endParaRPr sz="29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883" name="Google Shape;883;p64"/>
          <p:cNvSpPr txBox="1"/>
          <p:nvPr/>
        </p:nvSpPr>
        <p:spPr>
          <a:xfrm>
            <a:off x="537150" y="1442525"/>
            <a:ext cx="52524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pt-BR" sz="1800">
                <a:latin typeface="Bitter"/>
                <a:ea typeface="Bitter"/>
                <a:cs typeface="Bitter"/>
                <a:sym typeface="Bitter"/>
              </a:rPr>
              <a:t>Licença Especial - cursista: O cursista contemplado com a licença especial precisa realizar a implementação antes do afastamento (caso seja licença de sua carga total de trabalho), e continuar participando das reuniões,  não existe possibilidade de realizar a implementação via meet.</a:t>
            </a:r>
            <a:endParaRPr b="1" sz="1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884" name="Google Shape;88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2000" y="1515975"/>
            <a:ext cx="1978675" cy="197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65"/>
          <p:cNvSpPr txBox="1"/>
          <p:nvPr/>
        </p:nvSpPr>
        <p:spPr>
          <a:xfrm>
            <a:off x="4191825" y="1474875"/>
            <a:ext cx="4329600" cy="16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Bitter"/>
                <a:ea typeface="Bitter"/>
                <a:cs typeface="Bitter"/>
                <a:sym typeface="Bitter"/>
              </a:rPr>
              <a:t>Vamos registrar o nosso encontro!</a:t>
            </a:r>
            <a:endParaRPr sz="2000"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pt-BR" sz="2000">
                <a:latin typeface="Bitter"/>
                <a:ea typeface="Bitter"/>
                <a:cs typeface="Bitter"/>
                <a:sym typeface="Bitter"/>
              </a:rPr>
              <a:t>Mantenha a sua câmera aberta para fazermos um </a:t>
            </a:r>
            <a:r>
              <a:rPr i="1" lang="pt-BR" sz="2000">
                <a:latin typeface="Bitter"/>
                <a:ea typeface="Bitter"/>
                <a:cs typeface="Bitter"/>
                <a:sym typeface="Bitter"/>
              </a:rPr>
              <a:t>print</a:t>
            </a:r>
            <a:r>
              <a:rPr lang="pt-BR" sz="2000">
                <a:latin typeface="Bitter"/>
                <a:ea typeface="Bitter"/>
                <a:cs typeface="Bitter"/>
                <a:sym typeface="Bitter"/>
              </a:rPr>
              <a:t> da nossa turma!</a:t>
            </a:r>
            <a:endParaRPr sz="2000"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890" name="Google Shape;890;p65"/>
          <p:cNvSpPr txBox="1"/>
          <p:nvPr/>
        </p:nvSpPr>
        <p:spPr>
          <a:xfrm>
            <a:off x="4622725" y="90850"/>
            <a:ext cx="41736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Você está preparado?</a:t>
            </a:r>
            <a:endParaRPr sz="58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pic>
        <p:nvPicPr>
          <p:cNvPr id="891" name="Google Shape;891;p65"/>
          <p:cNvPicPr preferRelativeResize="0"/>
          <p:nvPr/>
        </p:nvPicPr>
        <p:blipFill rotWithShape="1">
          <a:blip r:embed="rId3">
            <a:alphaModFix/>
          </a:blip>
          <a:srcRect b="37397" l="17969" r="11865" t="33950"/>
          <a:stretch/>
        </p:blipFill>
        <p:spPr>
          <a:xfrm>
            <a:off x="7072025" y="3510900"/>
            <a:ext cx="2135200" cy="1233175"/>
          </a:xfrm>
          <a:prstGeom prst="rect">
            <a:avLst/>
          </a:prstGeom>
          <a:noFill/>
          <a:ln>
            <a:noFill/>
          </a:ln>
        </p:spPr>
      </p:pic>
      <p:sp>
        <p:nvSpPr>
          <p:cNvPr id="892" name="Google Shape;892;p65"/>
          <p:cNvSpPr txBox="1"/>
          <p:nvPr/>
        </p:nvSpPr>
        <p:spPr>
          <a:xfrm>
            <a:off x="7564225" y="3817879"/>
            <a:ext cx="1376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rPr>
              <a:t>Encerre a gravação</a:t>
            </a:r>
            <a:endParaRPr b="1" sz="1500">
              <a:solidFill>
                <a:schemeClr val="lt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893" name="Google Shape;89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1125" y="904325"/>
            <a:ext cx="3178100" cy="317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 txBox="1"/>
          <p:nvPr/>
        </p:nvSpPr>
        <p:spPr>
          <a:xfrm>
            <a:off x="338150" y="176700"/>
            <a:ext cx="3945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Nossa história</a:t>
            </a:r>
            <a:endParaRPr sz="32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278" name="Google Shape;278;p27"/>
          <p:cNvSpPr txBox="1"/>
          <p:nvPr/>
        </p:nvSpPr>
        <p:spPr>
          <a:xfrm>
            <a:off x="338150" y="953175"/>
            <a:ext cx="4752900" cy="32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Nossos acolhimentos agora serão destinados a ouvir você, cursista.</a:t>
            </a:r>
            <a:endParaRPr b="1" sz="18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Selecione uma prática sua, enquanto professor, que você acredita que merece ser compartilhada e que pode contribuir com o nosso grupo. </a:t>
            </a:r>
            <a:endParaRPr sz="16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🤝  A cada semana teremos uma prática apresentada.</a:t>
            </a:r>
            <a:endParaRPr b="1" sz="16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279" name="Google Shape;2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4950" y="579825"/>
            <a:ext cx="3748150" cy="37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8"/>
          <p:cNvSpPr/>
          <p:nvPr/>
        </p:nvSpPr>
        <p:spPr>
          <a:xfrm>
            <a:off x="54296" y="1636427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8"/>
          <p:cNvSpPr/>
          <p:nvPr/>
        </p:nvSpPr>
        <p:spPr>
          <a:xfrm>
            <a:off x="1329521" y="2299339"/>
            <a:ext cx="1480422" cy="1192018"/>
          </a:xfrm>
          <a:prstGeom prst="flowChartPreparation">
            <a:avLst/>
          </a:prstGeom>
          <a:solidFill>
            <a:srgbClr val="FFC100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8"/>
          <p:cNvSpPr/>
          <p:nvPr/>
        </p:nvSpPr>
        <p:spPr>
          <a:xfrm>
            <a:off x="6349528" y="2299360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8"/>
          <p:cNvSpPr/>
          <p:nvPr/>
        </p:nvSpPr>
        <p:spPr>
          <a:xfrm>
            <a:off x="7598442" y="1636433"/>
            <a:ext cx="1480422" cy="1192018"/>
          </a:xfrm>
          <a:prstGeom prst="flowChartPreparation">
            <a:avLst/>
          </a:prstGeom>
          <a:solidFill>
            <a:srgbClr val="9667C6">
              <a:alpha val="52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8"/>
          <p:cNvSpPr txBox="1"/>
          <p:nvPr/>
        </p:nvSpPr>
        <p:spPr>
          <a:xfrm>
            <a:off x="53927" y="1127895"/>
            <a:ext cx="148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Acolhimento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89" name="Google Shape;289;p28"/>
          <p:cNvSpPr txBox="1"/>
          <p:nvPr/>
        </p:nvSpPr>
        <p:spPr>
          <a:xfrm>
            <a:off x="3728925" y="3463775"/>
            <a:ext cx="17016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Criando o cabeçalho com HTML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90" name="Google Shape;290;p28"/>
          <p:cNvSpPr txBox="1"/>
          <p:nvPr/>
        </p:nvSpPr>
        <p:spPr>
          <a:xfrm>
            <a:off x="4876638" y="987925"/>
            <a:ext cx="1904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Iniciando o CSS do cabeçalho e @import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91" name="Google Shape;291;p28"/>
          <p:cNvSpPr txBox="1"/>
          <p:nvPr/>
        </p:nvSpPr>
        <p:spPr>
          <a:xfrm>
            <a:off x="6483238" y="3584228"/>
            <a:ext cx="145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5C77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92" name="Google Shape;292;p28"/>
          <p:cNvSpPr txBox="1"/>
          <p:nvPr/>
        </p:nvSpPr>
        <p:spPr>
          <a:xfrm>
            <a:off x="7611777" y="1127903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Para concluir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667C6"/>
                </a:solidFill>
                <a:latin typeface="Bitter"/>
                <a:ea typeface="Bitter"/>
                <a:cs typeface="Bitter"/>
                <a:sym typeface="Bitter"/>
              </a:rPr>
              <a:t>5 min.</a:t>
            </a:r>
            <a:endParaRPr b="1" sz="1200">
              <a:solidFill>
                <a:srgbClr val="9667C6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93" name="Google Shape;293;p28"/>
          <p:cNvSpPr txBox="1"/>
          <p:nvPr/>
        </p:nvSpPr>
        <p:spPr>
          <a:xfrm>
            <a:off x="164525" y="164525"/>
            <a:ext cx="229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Agenda</a:t>
            </a:r>
            <a:endParaRPr sz="32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294" name="Google Shape;294;p28"/>
          <p:cNvSpPr txBox="1"/>
          <p:nvPr/>
        </p:nvSpPr>
        <p:spPr>
          <a:xfrm>
            <a:off x="1193288" y="3463775"/>
            <a:ext cx="17529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Retomada </a:t>
            </a: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do encontro anterior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FFC100"/>
                </a:solidFill>
                <a:latin typeface="Bitter"/>
                <a:ea typeface="Bitter"/>
                <a:cs typeface="Bitter"/>
                <a:sym typeface="Bitter"/>
              </a:rPr>
              <a:t>15 min</a:t>
            </a:r>
            <a:endParaRPr b="1" sz="1200">
              <a:solidFill>
                <a:srgbClr val="FFC1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95" name="Google Shape;295;p28"/>
          <p:cNvSpPr txBox="1"/>
          <p:nvPr/>
        </p:nvSpPr>
        <p:spPr>
          <a:xfrm>
            <a:off x="6423113" y="3491375"/>
            <a:ext cx="133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Flexbox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10 min.</a:t>
            </a:r>
            <a:endParaRPr>
              <a:solidFill>
                <a:srgbClr val="00B0C3"/>
              </a:solidFill>
            </a:endParaRPr>
          </a:p>
        </p:txBody>
      </p:sp>
      <p:sp>
        <p:nvSpPr>
          <p:cNvPr id="296" name="Google Shape;296;p28"/>
          <p:cNvSpPr/>
          <p:nvPr/>
        </p:nvSpPr>
        <p:spPr>
          <a:xfrm rot="5400000">
            <a:off x="1685200" y="1499200"/>
            <a:ext cx="754800" cy="6525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FF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38" y="1778888"/>
            <a:ext cx="907150" cy="9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2167" y="2347763"/>
            <a:ext cx="1095150" cy="1095174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8"/>
          <p:cNvSpPr/>
          <p:nvPr/>
        </p:nvSpPr>
        <p:spPr>
          <a:xfrm>
            <a:off x="5103903" y="1681997"/>
            <a:ext cx="1480422" cy="1192018"/>
          </a:xfrm>
          <a:prstGeom prst="flowChartPreparation">
            <a:avLst/>
          </a:prstGeom>
          <a:solidFill>
            <a:srgbClr val="FFE5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8"/>
          <p:cNvSpPr/>
          <p:nvPr/>
        </p:nvSpPr>
        <p:spPr>
          <a:xfrm>
            <a:off x="3839528" y="2299360"/>
            <a:ext cx="1480422" cy="1192018"/>
          </a:xfrm>
          <a:prstGeom prst="flowChartPreparation">
            <a:avLst/>
          </a:prstGeom>
          <a:solidFill>
            <a:srgbClr val="FF5C77">
              <a:alpha val="41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8"/>
          <p:cNvSpPr/>
          <p:nvPr/>
        </p:nvSpPr>
        <p:spPr>
          <a:xfrm>
            <a:off x="2579091" y="1636447"/>
            <a:ext cx="1480422" cy="1192018"/>
          </a:xfrm>
          <a:prstGeom prst="flowChartPreparation">
            <a:avLst/>
          </a:prstGeom>
          <a:solidFill>
            <a:srgbClr val="9EE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8"/>
          <p:cNvSpPr txBox="1"/>
          <p:nvPr/>
        </p:nvSpPr>
        <p:spPr>
          <a:xfrm>
            <a:off x="2590463" y="1127900"/>
            <a:ext cx="145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Reset CSS</a:t>
            </a:r>
            <a:endParaRPr b="1" sz="1200">
              <a:solidFill>
                <a:srgbClr val="00B0C3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00B0C3"/>
                </a:solidFill>
                <a:latin typeface="Bitter"/>
                <a:ea typeface="Bitter"/>
                <a:cs typeface="Bitter"/>
                <a:sym typeface="Bitter"/>
              </a:rPr>
              <a:t>15 min.</a:t>
            </a:r>
            <a:endParaRPr>
              <a:solidFill>
                <a:srgbClr val="00B0C3"/>
              </a:solidFill>
            </a:endParaRPr>
          </a:p>
        </p:txBody>
      </p:sp>
      <p:pic>
        <p:nvPicPr>
          <p:cNvPr id="303" name="Google Shape;30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7325" y="1855016"/>
            <a:ext cx="754825" cy="754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04302" y="2517937"/>
            <a:ext cx="754825" cy="754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36175" y="1939463"/>
            <a:ext cx="677100" cy="6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8"/>
          <p:cNvSpPr/>
          <p:nvPr/>
        </p:nvSpPr>
        <p:spPr>
          <a:xfrm>
            <a:off x="5296675" y="2286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00E4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8"/>
          <p:cNvSpPr/>
          <p:nvPr/>
        </p:nvSpPr>
        <p:spPr>
          <a:xfrm>
            <a:off x="5296675" y="2202850"/>
            <a:ext cx="448500" cy="84000"/>
          </a:xfrm>
          <a:prstGeom prst="roundRect">
            <a:avLst>
              <a:gd fmla="val 16667" name="adj"/>
            </a:avLst>
          </a:prstGeom>
          <a:solidFill>
            <a:srgbClr val="6CF5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8"/>
          <p:cNvSpPr txBox="1"/>
          <p:nvPr/>
        </p:nvSpPr>
        <p:spPr>
          <a:xfrm>
            <a:off x="5328850" y="2113850"/>
            <a:ext cx="52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chemeClr val="lt1"/>
                </a:solidFill>
              </a:rPr>
              <a:t>CSS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309" name="Google Shape;309;p28"/>
          <p:cNvSpPr/>
          <p:nvPr/>
        </p:nvSpPr>
        <p:spPr>
          <a:xfrm>
            <a:off x="6763913" y="2555375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8"/>
          <p:cNvSpPr/>
          <p:nvPr/>
        </p:nvSpPr>
        <p:spPr>
          <a:xfrm>
            <a:off x="7214550" y="2555375"/>
            <a:ext cx="2043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8"/>
          <p:cNvSpPr/>
          <p:nvPr/>
        </p:nvSpPr>
        <p:spPr>
          <a:xfrm>
            <a:off x="6763925" y="2793450"/>
            <a:ext cx="204300" cy="4419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8"/>
          <p:cNvSpPr/>
          <p:nvPr/>
        </p:nvSpPr>
        <p:spPr>
          <a:xfrm>
            <a:off x="7020138" y="2793450"/>
            <a:ext cx="3987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8"/>
          <p:cNvSpPr/>
          <p:nvPr/>
        </p:nvSpPr>
        <p:spPr>
          <a:xfrm>
            <a:off x="7020152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8"/>
          <p:cNvSpPr/>
          <p:nvPr/>
        </p:nvSpPr>
        <p:spPr>
          <a:xfrm>
            <a:off x="7249950" y="3031525"/>
            <a:ext cx="168900" cy="203700"/>
          </a:xfrm>
          <a:prstGeom prst="roundRect">
            <a:avLst>
              <a:gd fmla="val 16667" name="adj"/>
            </a:avLst>
          </a:prstGeom>
          <a:solidFill>
            <a:srgbClr val="FFC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28"/>
          <p:cNvPicPr preferRelativeResize="0"/>
          <p:nvPr/>
        </p:nvPicPr>
        <p:blipFill>
          <a:blip r:embed="rId8">
            <a:alphaModFix amt="75000"/>
          </a:blip>
          <a:stretch>
            <a:fillRect/>
          </a:stretch>
        </p:blipFill>
        <p:spPr>
          <a:xfrm>
            <a:off x="7866200" y="1791263"/>
            <a:ext cx="907150" cy="90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6" name="Google Shape;316;p28"/>
          <p:cNvGrpSpPr/>
          <p:nvPr/>
        </p:nvGrpSpPr>
        <p:grpSpPr>
          <a:xfrm>
            <a:off x="2579091" y="905400"/>
            <a:ext cx="6499774" cy="3421125"/>
            <a:chOff x="2579091" y="905400"/>
            <a:chExt cx="6499774" cy="3421125"/>
          </a:xfrm>
        </p:grpSpPr>
        <p:sp>
          <p:nvSpPr>
            <p:cNvPr id="317" name="Google Shape;317;p28"/>
            <p:cNvSpPr/>
            <p:nvPr/>
          </p:nvSpPr>
          <p:spPr>
            <a:xfrm>
              <a:off x="6349528" y="2307210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7598442" y="1644283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8"/>
            <p:cNvSpPr/>
            <p:nvPr/>
          </p:nvSpPr>
          <p:spPr>
            <a:xfrm>
              <a:off x="5103903" y="1689847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3839528" y="2307210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>
              <a:off x="2579091" y="1644297"/>
              <a:ext cx="1480422" cy="1192018"/>
            </a:xfrm>
            <a:prstGeom prst="flowChartPreparation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2819275" y="1179700"/>
              <a:ext cx="1095300" cy="441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>
              <a:off x="3817763" y="3519575"/>
              <a:ext cx="15279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6340638" y="3587625"/>
              <a:ext cx="15279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4876652" y="905400"/>
              <a:ext cx="18504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8"/>
            <p:cNvSpPr/>
            <p:nvPr/>
          </p:nvSpPr>
          <p:spPr>
            <a:xfrm>
              <a:off x="7162627" y="905400"/>
              <a:ext cx="1850400" cy="738900"/>
            </a:xfrm>
            <a:prstGeom prst="rect">
              <a:avLst/>
            </a:prstGeom>
            <a:solidFill>
              <a:srgbClr val="FFFFFF">
                <a:alpha val="5818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9"/>
          <p:cNvSpPr txBox="1"/>
          <p:nvPr/>
        </p:nvSpPr>
        <p:spPr>
          <a:xfrm>
            <a:off x="3372450" y="0"/>
            <a:ext cx="5373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Organização da Jornada II</a:t>
            </a:r>
            <a:endParaRPr sz="24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graphicFrame>
        <p:nvGraphicFramePr>
          <p:cNvPr id="332" name="Google Shape;332;p29"/>
          <p:cNvGraphicFramePr/>
          <p:nvPr/>
        </p:nvGraphicFramePr>
        <p:xfrm>
          <a:off x="325788" y="5763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{D3F44403-5A1B-4EED-9CE2-CB7B306263A1}</a:tableStyleId>
              </a:tblPr>
              <a:tblGrid>
                <a:gridCol w="1462875"/>
                <a:gridCol w="1158600"/>
                <a:gridCol w="5870925"/>
              </a:tblGrid>
              <a:tr h="310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Período</a:t>
                      </a:r>
                      <a:endParaRPr b="1"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6A5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Etapa</a:t>
                      </a:r>
                      <a:endParaRPr b="1"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6A5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Conteúdo</a:t>
                      </a:r>
                      <a:endParaRPr b="1"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6A5AF"/>
                    </a:solidFill>
                  </a:tcPr>
                </a:tc>
              </a:tr>
              <a:tr h="286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22/05 a 26/05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1 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Acolhimento 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3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29/05 a 02/06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2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Responsividade, ambiente de desenvolvimento e protótipo | Aula 25 do RCO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05/06 a 07/06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3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Nivelamento Tecnológico 1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12/06 a 16/06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4</a:t>
                      </a:r>
                      <a:endParaRPr sz="1100">
                        <a:solidFill>
                          <a:srgbClr val="000000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Elementos HTML semânticos, header, flexbox e import | Aulas 26 e 27 do RCO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19/06 a 23/06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5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Criando o m</a:t>
                      </a: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enu hambúrguer | Aulas 28, 29 e 30 do RCO 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1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26</a:t>
                      </a:r>
                      <a:r>
                        <a:rPr lang="pt-BR" sz="1100">
                          <a:solidFill>
                            <a:srgbClr val="000000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/0</a:t>
                      </a: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6</a:t>
                      </a:r>
                      <a:r>
                        <a:rPr lang="pt-BR" sz="1100">
                          <a:solidFill>
                            <a:srgbClr val="000000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 a </a:t>
                      </a: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30</a:t>
                      </a:r>
                      <a:r>
                        <a:rPr lang="pt-BR" sz="1100">
                          <a:solidFill>
                            <a:srgbClr val="000000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/0</a:t>
                      </a: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6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6</a:t>
                      </a:r>
                      <a:endParaRPr sz="1100">
                        <a:solidFill>
                          <a:srgbClr val="000000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Flexbox, import e integração de bibliotecas externas | Aulas 31, 32, 33 e 34 do RCO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03/07 a 06/07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7</a:t>
                      </a:r>
                      <a:endParaRPr sz="1100">
                        <a:solidFill>
                          <a:srgbClr val="000000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Nivelamento Tecnológico 2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24/07 a 28/07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8</a:t>
                      </a:r>
                      <a:endParaRPr sz="1100">
                        <a:solidFill>
                          <a:srgbClr val="000000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Plantão de dúvidas e Estratégias para o </a:t>
                      </a:r>
                      <a:r>
                        <a:rPr b="1"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Plano de Ação</a:t>
                      </a:r>
                      <a:endParaRPr b="1" sz="11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3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31/07 a 04/08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9</a:t>
                      </a:r>
                      <a:endParaRPr sz="11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Elementos HTML para estruturar colunas e flexbox | Aulas 35,  36 e 37 do RCO</a:t>
                      </a:r>
                      <a:endParaRPr sz="11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1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07/08 a 11/08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10</a:t>
                      </a:r>
                      <a:endParaRPr sz="11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Media query com CSS, criando a versão para tablet |  Aulas 38, 39 e 40 do RCO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2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14/08 a 18/08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11</a:t>
                      </a:r>
                      <a:endParaRPr sz="1100">
                        <a:solidFill>
                          <a:schemeClr val="dk1"/>
                        </a:solidFill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Media query, criando versão para desktop e gitHub Pages |  Aulas 41, 42,  43 e 44 do RCO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21/08 a 25/08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100">
                          <a:latin typeface="Bitter"/>
                          <a:ea typeface="Bitter"/>
                          <a:cs typeface="Bitter"/>
                          <a:sym typeface="Bitter"/>
                        </a:rPr>
                        <a:t>Reunião 12</a:t>
                      </a:r>
                      <a:endParaRPr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Feedback</a:t>
                      </a:r>
                      <a:r>
                        <a:rPr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 e Compartilhamento do</a:t>
                      </a:r>
                      <a:r>
                        <a:rPr b="1" lang="pt-BR" sz="1100">
                          <a:solidFill>
                            <a:schemeClr val="dk1"/>
                          </a:solidFill>
                          <a:latin typeface="Bitter"/>
                          <a:ea typeface="Bitter"/>
                          <a:cs typeface="Bitter"/>
                          <a:sym typeface="Bitter"/>
                        </a:rPr>
                        <a:t> Relato de Implementação</a:t>
                      </a:r>
                      <a:endParaRPr b="1" sz="1100">
                        <a:latin typeface="Bitter"/>
                        <a:ea typeface="Bitter"/>
                        <a:cs typeface="Bitter"/>
                        <a:sym typeface="Bitter"/>
                      </a:endParaRPr>
                    </a:p>
                  </a:txBody>
                  <a:tcPr marT="90000" marB="0" marR="91425" marL="91425">
                    <a:lnL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6A5A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333" name="Google Shape;333;p29"/>
          <p:cNvSpPr/>
          <p:nvPr/>
        </p:nvSpPr>
        <p:spPr>
          <a:xfrm>
            <a:off x="273750" y="1750200"/>
            <a:ext cx="8596500" cy="377700"/>
          </a:xfrm>
          <a:prstGeom prst="rect">
            <a:avLst/>
          </a:prstGeom>
          <a:noFill/>
          <a:ln cap="flat" cmpd="sng" w="19050">
            <a:solidFill>
              <a:srgbClr val="FF5C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4" name="Google Shape;334;p29"/>
          <p:cNvCxnSpPr>
            <a:stCxn id="333" idx="1"/>
          </p:cNvCxnSpPr>
          <p:nvPr/>
        </p:nvCxnSpPr>
        <p:spPr>
          <a:xfrm flipH="1" rot="10800000">
            <a:off x="273750" y="1339650"/>
            <a:ext cx="236700" cy="599400"/>
          </a:xfrm>
          <a:prstGeom prst="bentConnector4">
            <a:avLst>
              <a:gd fmla="val -65114" name="adj1"/>
              <a:gd fmla="val 99992" name="adj2"/>
            </a:avLst>
          </a:prstGeom>
          <a:noFill/>
          <a:ln cap="flat" cmpd="sng" w="19050">
            <a:solidFill>
              <a:srgbClr val="FF5C77"/>
            </a:solidFill>
            <a:prstDash val="solid"/>
            <a:round/>
            <a:headEnd len="med" w="med" type="stealth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/>
        </p:nvSpPr>
        <p:spPr>
          <a:xfrm>
            <a:off x="164525" y="164525"/>
            <a:ext cx="6397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Retomada do encontro anterior</a:t>
            </a:r>
            <a:endParaRPr sz="32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pic>
        <p:nvPicPr>
          <p:cNvPr id="340" name="Google Shape;340;p30"/>
          <p:cNvPicPr preferRelativeResize="0"/>
          <p:nvPr/>
        </p:nvPicPr>
        <p:blipFill rotWithShape="1">
          <a:blip r:embed="rId3">
            <a:alphaModFix/>
          </a:blip>
          <a:srcRect b="20060" l="0" r="0" t="25220"/>
          <a:stretch/>
        </p:blipFill>
        <p:spPr>
          <a:xfrm>
            <a:off x="2663874" y="1178725"/>
            <a:ext cx="1916425" cy="104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0"/>
          <p:cNvSpPr txBox="1"/>
          <p:nvPr/>
        </p:nvSpPr>
        <p:spPr>
          <a:xfrm>
            <a:off x="2663875" y="2127925"/>
            <a:ext cx="191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Bitter"/>
                <a:ea typeface="Bitter"/>
                <a:cs typeface="Bitter"/>
                <a:sym typeface="Bitter"/>
              </a:rPr>
              <a:t>RESPONSIVIDADE</a:t>
            </a:r>
            <a:endParaRPr b="1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42" name="Google Shape;34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3300" y="803875"/>
            <a:ext cx="1423475" cy="142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0890" y="1322608"/>
            <a:ext cx="414647" cy="414647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0"/>
          <p:cNvSpPr txBox="1"/>
          <p:nvPr/>
        </p:nvSpPr>
        <p:spPr>
          <a:xfrm>
            <a:off x="4645625" y="2127925"/>
            <a:ext cx="191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Bitter"/>
                <a:ea typeface="Bitter"/>
                <a:cs typeface="Bitter"/>
                <a:sym typeface="Bitter"/>
              </a:rPr>
              <a:t>MOBILE-FIRST</a:t>
            </a:r>
            <a:endParaRPr b="1"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45" name="Google Shape;345;p30"/>
          <p:cNvSpPr/>
          <p:nvPr/>
        </p:nvSpPr>
        <p:spPr>
          <a:xfrm>
            <a:off x="2898944" y="4405545"/>
            <a:ext cx="1406400" cy="201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0"/>
          <p:cNvSpPr/>
          <p:nvPr/>
        </p:nvSpPr>
        <p:spPr>
          <a:xfrm>
            <a:off x="2391097" y="3473615"/>
            <a:ext cx="1586100" cy="201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7" name="Google Shape;347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13363" y="2864725"/>
            <a:ext cx="1348419" cy="6742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8" name="Google Shape;348;p30"/>
          <p:cNvGrpSpPr/>
          <p:nvPr/>
        </p:nvGrpSpPr>
        <p:grpSpPr>
          <a:xfrm>
            <a:off x="4445172" y="2873453"/>
            <a:ext cx="1918484" cy="503327"/>
            <a:chOff x="2554806" y="952550"/>
            <a:chExt cx="2836735" cy="744236"/>
          </a:xfrm>
        </p:grpSpPr>
        <p:pic>
          <p:nvPicPr>
            <p:cNvPr id="349" name="Google Shape;349;p30"/>
            <p:cNvPicPr preferRelativeResize="0"/>
            <p:nvPr/>
          </p:nvPicPr>
          <p:blipFill rotWithShape="1">
            <a:blip r:embed="rId7">
              <a:alphaModFix/>
            </a:blip>
            <a:srcRect b="27599" l="32115" r="0" t="0"/>
            <a:stretch/>
          </p:blipFill>
          <p:spPr>
            <a:xfrm>
              <a:off x="2554806" y="952550"/>
              <a:ext cx="1360585" cy="7442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30"/>
            <p:cNvPicPr preferRelativeResize="0"/>
            <p:nvPr/>
          </p:nvPicPr>
          <p:blipFill rotWithShape="1">
            <a:blip r:embed="rId7">
              <a:alphaModFix/>
            </a:blip>
            <a:srcRect b="0" l="0" r="0" t="72763"/>
            <a:stretch/>
          </p:blipFill>
          <p:spPr>
            <a:xfrm>
              <a:off x="3387220" y="1181538"/>
              <a:ext cx="2004322" cy="27998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1" name="Google Shape;351;p30"/>
          <p:cNvGrpSpPr/>
          <p:nvPr/>
        </p:nvGrpSpPr>
        <p:grpSpPr>
          <a:xfrm>
            <a:off x="550632" y="2750788"/>
            <a:ext cx="1251253" cy="814227"/>
            <a:chOff x="3901650" y="2565425"/>
            <a:chExt cx="2520147" cy="1676400"/>
          </a:xfrm>
        </p:grpSpPr>
        <p:pic>
          <p:nvPicPr>
            <p:cNvPr id="352" name="Google Shape;352;p30"/>
            <p:cNvPicPr preferRelativeResize="0"/>
            <p:nvPr/>
          </p:nvPicPr>
          <p:blipFill rotWithShape="1">
            <a:blip r:embed="rId8">
              <a:alphaModFix/>
            </a:blip>
            <a:srcRect b="0" l="23855" r="0" t="0"/>
            <a:stretch/>
          </p:blipFill>
          <p:spPr>
            <a:xfrm>
              <a:off x="4724597" y="2565425"/>
              <a:ext cx="1697200" cy="1676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3" name="Google Shape;353;p3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901650" y="3001650"/>
              <a:ext cx="1080950" cy="10809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4" name="Google Shape;354;p30"/>
          <p:cNvSpPr/>
          <p:nvPr/>
        </p:nvSpPr>
        <p:spPr>
          <a:xfrm>
            <a:off x="749390" y="4499182"/>
            <a:ext cx="1442700" cy="201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5" name="Google Shape;355;p30"/>
          <p:cNvGrpSpPr/>
          <p:nvPr/>
        </p:nvGrpSpPr>
        <p:grpSpPr>
          <a:xfrm>
            <a:off x="6632189" y="2888164"/>
            <a:ext cx="1943948" cy="473789"/>
            <a:chOff x="4338000" y="2709900"/>
            <a:chExt cx="3542825" cy="863476"/>
          </a:xfrm>
        </p:grpSpPr>
        <p:pic>
          <p:nvPicPr>
            <p:cNvPr id="356" name="Google Shape;356;p30"/>
            <p:cNvPicPr preferRelativeResize="0"/>
            <p:nvPr/>
          </p:nvPicPr>
          <p:blipFill rotWithShape="1">
            <a:blip r:embed="rId10">
              <a:alphaModFix/>
            </a:blip>
            <a:srcRect b="33137" l="0" r="0" t="0"/>
            <a:stretch/>
          </p:blipFill>
          <p:spPr>
            <a:xfrm>
              <a:off x="4338000" y="2709900"/>
              <a:ext cx="2295900" cy="8634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7" name="Google Shape;357;p30"/>
            <p:cNvPicPr preferRelativeResize="0"/>
            <p:nvPr/>
          </p:nvPicPr>
          <p:blipFill rotWithShape="1">
            <a:blip r:embed="rId10">
              <a:alphaModFix/>
            </a:blip>
            <a:srcRect b="0" l="0" r="0" t="67677"/>
            <a:stretch/>
          </p:blipFill>
          <p:spPr>
            <a:xfrm>
              <a:off x="5584925" y="2932933"/>
              <a:ext cx="2295900" cy="4174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8" name="Google Shape;358;p30"/>
          <p:cNvSpPr txBox="1"/>
          <p:nvPr/>
        </p:nvSpPr>
        <p:spPr>
          <a:xfrm>
            <a:off x="2432550" y="3487175"/>
            <a:ext cx="16206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3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CONSULTAMOS PROTÓTIPO</a:t>
            </a:r>
            <a:endParaRPr b="1" sz="13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59" name="Google Shape;359;p30"/>
          <p:cNvSpPr txBox="1"/>
          <p:nvPr/>
        </p:nvSpPr>
        <p:spPr>
          <a:xfrm>
            <a:off x="4573287" y="3487175"/>
            <a:ext cx="19440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3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ONDE PROGRAMAMOS</a:t>
            </a:r>
            <a:endParaRPr b="1" sz="13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60" name="Google Shape;360;p30"/>
          <p:cNvSpPr/>
          <p:nvPr/>
        </p:nvSpPr>
        <p:spPr>
          <a:xfrm>
            <a:off x="663956" y="3538568"/>
            <a:ext cx="1102800" cy="201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0"/>
          <p:cNvSpPr txBox="1"/>
          <p:nvPr/>
        </p:nvSpPr>
        <p:spPr>
          <a:xfrm>
            <a:off x="6788988" y="3487175"/>
            <a:ext cx="19440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3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ONDE ARMAZENAMOS</a:t>
            </a:r>
            <a:endParaRPr b="1" sz="13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62" name="Google Shape;362;p30"/>
          <p:cNvSpPr txBox="1"/>
          <p:nvPr/>
        </p:nvSpPr>
        <p:spPr>
          <a:xfrm>
            <a:off x="367850" y="3487175"/>
            <a:ext cx="1731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3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ONDE ESTUDAMOS</a:t>
            </a:r>
            <a:endParaRPr b="1" sz="13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1"/>
          <p:cNvSpPr txBox="1"/>
          <p:nvPr/>
        </p:nvSpPr>
        <p:spPr>
          <a:xfrm>
            <a:off x="238350" y="558175"/>
            <a:ext cx="4930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5C77"/>
                </a:solidFill>
                <a:latin typeface="Bitter"/>
                <a:ea typeface="Bitter"/>
                <a:cs typeface="Bitter"/>
                <a:sym typeface="Bitter"/>
              </a:rPr>
              <a:t>Carga horária assíncrona da reunião 2</a:t>
            </a:r>
            <a:endParaRPr b="1" sz="1700">
              <a:solidFill>
                <a:srgbClr val="00B7C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descr="Tela de computador&#10;&#10;Descrição gerada automaticamente" id="368" name="Google Shape;36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2350" y="1542150"/>
            <a:ext cx="6061173" cy="2792951"/>
          </a:xfrm>
          <a:prstGeom prst="rect">
            <a:avLst/>
          </a:prstGeom>
          <a:noFill/>
          <a:ln>
            <a:noFill/>
          </a:ln>
          <a:effectLst>
            <a:outerShdw blurRad="1054100" sx="78000" rotWithShape="0" sy="78000">
              <a:srgbClr val="FFFFFF">
                <a:alpha val="35290"/>
              </a:srgbClr>
            </a:outerShdw>
          </a:effectLst>
        </p:spPr>
      </p:pic>
      <p:pic>
        <p:nvPicPr>
          <p:cNvPr id="369" name="Google Shape;36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3685" y="1715844"/>
            <a:ext cx="4656098" cy="2410599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1"/>
          <p:cNvSpPr txBox="1"/>
          <p:nvPr/>
        </p:nvSpPr>
        <p:spPr>
          <a:xfrm>
            <a:off x="238350" y="897750"/>
            <a:ext cx="8423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Construir </a:t>
            </a:r>
            <a:r>
              <a:rPr b="1" lang="pt-BR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a base do projeto utilizando as 7 atividades iniciais do curso “HTML e CSS: responsividade com mobile first.</a:t>
            </a:r>
            <a:endParaRPr sz="11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371" name="Google Shape;371;p31"/>
          <p:cNvSpPr/>
          <p:nvPr/>
        </p:nvSpPr>
        <p:spPr>
          <a:xfrm>
            <a:off x="6292800" y="2305725"/>
            <a:ext cx="2633100" cy="1648800"/>
          </a:xfrm>
          <a:prstGeom prst="roundRect">
            <a:avLst>
              <a:gd fmla="val 8953" name="adj"/>
            </a:avLst>
          </a:prstGeom>
          <a:solidFill>
            <a:srgbClr val="F2F2F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Lembrando que a certificação de Formadores em Ação é de 40 horas.</a:t>
            </a:r>
            <a:endParaRPr b="1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Isso compreende aproximadamente 20h de momentos assíncronos.</a:t>
            </a:r>
            <a:endParaRPr b="1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372" name="Google Shape;37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01800" y="1928900"/>
            <a:ext cx="594550" cy="59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31"/>
          <p:cNvSpPr txBox="1"/>
          <p:nvPr/>
        </p:nvSpPr>
        <p:spPr>
          <a:xfrm>
            <a:off x="238350" y="51850"/>
            <a:ext cx="6397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rgbClr val="FF5C77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Retomada do encontro anterior</a:t>
            </a:r>
            <a:endParaRPr sz="2900">
              <a:solidFill>
                <a:srgbClr val="FF5C77"/>
              </a:solidFill>
              <a:latin typeface="Fredericka the Great"/>
              <a:ea typeface="Fredericka the Great"/>
              <a:cs typeface="Fredericka the Great"/>
              <a:sym typeface="Fredericka the Great"/>
            </a:endParaRPr>
          </a:p>
        </p:txBody>
      </p:sp>
      <p:sp>
        <p:nvSpPr>
          <p:cNvPr id="374" name="Google Shape;374;p31"/>
          <p:cNvSpPr txBox="1"/>
          <p:nvPr/>
        </p:nvSpPr>
        <p:spPr>
          <a:xfrm>
            <a:off x="344425" y="4379375"/>
            <a:ext cx="6091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000" u="sng">
                <a:solidFill>
                  <a:schemeClr val="hlink"/>
                </a:solidFill>
                <a:latin typeface="Bitter"/>
                <a:ea typeface="Bitter"/>
                <a:cs typeface="Bitter"/>
                <a:sym typeface="Bitter"/>
                <a:hlinkClick r:id="rId6"/>
              </a:rPr>
              <a:t>https://cursos.alura.com.br/course/html-css-responsividade-com-mobile-first/task/127494</a:t>
            </a:r>
            <a:r>
              <a:rPr lang="pt-BR" sz="10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endParaRPr sz="100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rmadores 2023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ormadores 2023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